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0" r:id="rId4"/>
    <p:sldId id="261" r:id="rId5"/>
    <p:sldId id="262" r:id="rId6"/>
    <p:sldId id="263" r:id="rId7"/>
    <p:sldId id="264" r:id="rId8"/>
    <p:sldId id="265" r:id="rId9"/>
    <p:sldId id="259" r:id="rId10"/>
    <p:sldId id="266" r:id="rId11"/>
    <p:sldId id="267" r:id="rId12"/>
    <p:sldId id="268" r:id="rId13"/>
    <p:sldId id="269" r:id="rId14"/>
    <p:sldId id="270" r:id="rId15"/>
    <p:sldId id="271" r:id="rId16"/>
    <p:sldId id="272" r:id="rId17"/>
    <p:sldId id="273" r:id="rId18"/>
    <p:sldId id="274" r:id="rId19"/>
    <p:sldId id="297" r:id="rId20"/>
    <p:sldId id="298" r:id="rId21"/>
    <p:sldId id="299" r:id="rId22"/>
    <p:sldId id="279" r:id="rId23"/>
    <p:sldId id="281" r:id="rId24"/>
    <p:sldId id="280" r:id="rId25"/>
    <p:sldId id="282" r:id="rId26"/>
    <p:sldId id="283" r:id="rId27"/>
    <p:sldId id="284" r:id="rId28"/>
    <p:sldId id="285" r:id="rId29"/>
    <p:sldId id="287" r:id="rId30"/>
    <p:sldId id="286" r:id="rId31"/>
    <p:sldId id="288" r:id="rId32"/>
    <p:sldId id="289" r:id="rId33"/>
    <p:sldId id="290" r:id="rId34"/>
    <p:sldId id="291" r:id="rId35"/>
    <p:sldId id="292" r:id="rId36"/>
    <p:sldId id="293" r:id="rId37"/>
    <p:sldId id="294" r:id="rId38"/>
    <p:sldId id="295" r:id="rId39"/>
    <p:sldId id="300" r:id="rId40"/>
    <p:sldId id="301" r:id="rId41"/>
    <p:sldId id="302" r:id="rId42"/>
    <p:sldId id="303" r:id="rId43"/>
    <p:sldId id="296"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5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9983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8091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78077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606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86190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7027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5/1/2020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081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4536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568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6814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5811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175904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png"/><Relationship Id="rId4" Type="http://schemas.openxmlformats.org/officeDocument/2006/relationships/hyperlink" Target="https://www.red-gate.com/simple-talk/sql/t-sql-programming/introduction-to-sql-server-spatial-data/"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png"/><Relationship Id="rId4" Type="http://schemas.openxmlformats.org/officeDocument/2006/relationships/hyperlink" Target="https://docs.microsoft.com/en-us/sql/relational-databases/spatial/spatial-data-types-overview?view=sql-server-ver15"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5" Type="http://schemas.openxmlformats.org/officeDocument/2006/relationships/image" Target="../media/image1.png"/><Relationship Id="rId4" Type="http://schemas.openxmlformats.org/officeDocument/2006/relationships/hyperlink" Target="https://www.red-gate.com/simple-talk/sql/t-sql-programming/introduction-to-sql-server-spatial-data/"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png"/><Relationship Id="rId5" Type="http://schemas.openxmlformats.org/officeDocument/2006/relationships/hyperlink" Target="https://www.red-gate.com/simple-talk/sql/t-sql-programming/introduction-to-sql-server-spatial-data/" TargetMode="Externa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1.png"/><Relationship Id="rId4" Type="http://schemas.openxmlformats.org/officeDocument/2006/relationships/image" Target="../media/image8.gi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wav"/><Relationship Id="rId1" Type="http://schemas.microsoft.com/office/2007/relationships/media" Target="../media/media22.wav"/><Relationship Id="rId5" Type="http://schemas.openxmlformats.org/officeDocument/2006/relationships/image" Target="../media/image1.png"/><Relationship Id="rId4" Type="http://schemas.openxmlformats.org/officeDocument/2006/relationships/hyperlink" Target="https://docs.microsoft.com/en-us/sql/relational-databases/spatial/spatial-data-types-overview?view=sql-server-ver15"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av"/><Relationship Id="rId1" Type="http://schemas.microsoft.com/office/2007/relationships/media" Target="../media/media23.wav"/><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5" Type="http://schemas.openxmlformats.org/officeDocument/2006/relationships/image" Target="../media/image1.png"/><Relationship Id="rId4" Type="http://schemas.openxmlformats.org/officeDocument/2006/relationships/image" Target="../media/image9.gi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av"/><Relationship Id="rId1" Type="http://schemas.microsoft.com/office/2007/relationships/media" Target="../media/media27.wav"/><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av"/><Relationship Id="rId1" Type="http://schemas.microsoft.com/office/2007/relationships/media" Target="../media/media28.wav"/><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av"/><Relationship Id="rId1" Type="http://schemas.microsoft.com/office/2007/relationships/media" Target="../media/media29.wav"/><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hyperlink" Target="https://www.red-gate.com/simple-talk/sql/t-sql-programming/introduction-to-sql-server-spatial-data/" TargetMode="Externa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av"/><Relationship Id="rId1" Type="http://schemas.microsoft.com/office/2007/relationships/media" Target="../media/media30.wav"/><Relationship Id="rId5" Type="http://schemas.openxmlformats.org/officeDocument/2006/relationships/image" Target="../media/image1.png"/><Relationship Id="rId4" Type="http://schemas.openxmlformats.org/officeDocument/2006/relationships/image" Target="../media/image10.gi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av"/><Relationship Id="rId1" Type="http://schemas.microsoft.com/office/2007/relationships/media" Target="../media/media31.wav"/><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av"/><Relationship Id="rId1" Type="http://schemas.microsoft.com/office/2007/relationships/media" Target="../media/media32.wav"/><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av"/><Relationship Id="rId1" Type="http://schemas.microsoft.com/office/2007/relationships/media" Target="../media/media33.wav"/><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av"/><Relationship Id="rId1" Type="http://schemas.microsoft.com/office/2007/relationships/media" Target="../media/media34.wav"/><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av"/><Relationship Id="rId1" Type="http://schemas.microsoft.com/office/2007/relationships/media" Target="../media/media35.wav"/><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av"/><Relationship Id="rId1" Type="http://schemas.microsoft.com/office/2007/relationships/media" Target="../media/media36.wav"/><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av"/><Relationship Id="rId1" Type="http://schemas.microsoft.com/office/2007/relationships/media" Target="../media/media37.wav"/><Relationship Id="rId5" Type="http://schemas.openxmlformats.org/officeDocument/2006/relationships/image" Target="../media/image1.png"/><Relationship Id="rId4" Type="http://schemas.openxmlformats.org/officeDocument/2006/relationships/image" Target="../media/image11.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av"/><Relationship Id="rId1" Type="http://schemas.microsoft.com/office/2007/relationships/media" Target="../media/media38.wav"/><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av"/><Relationship Id="rId1" Type="http://schemas.microsoft.com/office/2007/relationships/media" Target="../media/media39.wav"/><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png"/><Relationship Id="rId5" Type="http://schemas.openxmlformats.org/officeDocument/2006/relationships/hyperlink" Target="https://www.red-gate.com/simple-talk/sql/t-sql-programming/introduction-to-sql-server-spatial-data/" TargetMode="Externa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av"/><Relationship Id="rId1" Type="http://schemas.microsoft.com/office/2007/relationships/media" Target="../media/media40.wav"/><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av"/><Relationship Id="rId1" Type="http://schemas.microsoft.com/office/2007/relationships/media" Target="../media/media41.wav"/><Relationship Id="rId5" Type="http://schemas.openxmlformats.org/officeDocument/2006/relationships/hyperlink" Target="https://docs.microsoft.com/en-us/sql/relational-databases/spatial/spatial-data-types-overview?view=sql-server-ver15" TargetMode="Externa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av"/><Relationship Id="rId1" Type="http://schemas.microsoft.com/office/2007/relationships/media" Target="../media/media42.wav"/><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av"/><Relationship Id="rId1" Type="http://schemas.microsoft.com/office/2007/relationships/media" Target="../media/media43.wav"/><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hyperlink" Target="https://www.red-gate.com/simple-talk/sql/t-sql-programming/introduction-to-sql-server-spatial-data/"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png"/><Relationship Id="rId5" Type="http://schemas.openxmlformats.org/officeDocument/2006/relationships/hyperlink" Target="https://www.red-gate.com/simple-talk/sql/t-sql-programming/introduction-to-sql-server-spatial-data/" TargetMode="Externa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1.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png"/><Relationship Id="rId4" Type="http://schemas.openxmlformats.org/officeDocument/2006/relationships/hyperlink" Target="https://www.red-gate.com/simple-talk/sql/t-sql-programming/introduction-to-sql-server-spatial-data/"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470025"/>
          </a:xfrm>
        </p:spPr>
        <p:txBody>
          <a:bodyPr/>
          <a:lstStyle/>
          <a:p>
            <a:r>
              <a:rPr lang="en-IN" dirty="0" smtClean="0">
                <a:solidFill>
                  <a:srgbClr val="FF0000"/>
                </a:solidFill>
                <a:effectLst>
                  <a:outerShdw blurRad="38100" dist="38100" dir="2700000" algn="tl">
                    <a:srgbClr val="000000">
                      <a:alpha val="43137"/>
                    </a:srgbClr>
                  </a:outerShdw>
                </a:effectLst>
                <a:latin typeface="Maiandra GD" panose="020E0502030308020204" pitchFamily="34" charset="0"/>
              </a:rPr>
              <a:t>TOPIC: SPATIAL SQL</a:t>
            </a:r>
            <a:endParaRPr lang="en-IN" dirty="0">
              <a:solidFill>
                <a:srgbClr val="FF0000"/>
              </a:solidFill>
              <a:effectLst>
                <a:outerShdw blurRad="38100" dist="38100" dir="2700000" algn="tl">
                  <a:srgbClr val="000000">
                    <a:alpha val="43137"/>
                  </a:srgbClr>
                </a:outerShdw>
              </a:effectLst>
              <a:latin typeface="Maiandra GD" panose="020E0502030308020204" pitchFamily="34" charset="0"/>
            </a:endParaRPr>
          </a:p>
        </p:txBody>
      </p:sp>
      <p:sp>
        <p:nvSpPr>
          <p:cNvPr id="3" name="Subtitle 2"/>
          <p:cNvSpPr>
            <a:spLocks noGrp="1"/>
          </p:cNvSpPr>
          <p:nvPr>
            <p:ph type="subTitle" idx="1"/>
          </p:nvPr>
        </p:nvSpPr>
        <p:spPr>
          <a:xfrm>
            <a:off x="1524000" y="3429000"/>
            <a:ext cx="6461760" cy="1066800"/>
          </a:xfrm>
        </p:spPr>
        <p:txBody>
          <a:bodyPr>
            <a:normAutofit fontScale="92500" lnSpcReduction="10000"/>
          </a:bodyPr>
          <a:lstStyle/>
          <a:p>
            <a:pPr algn="ctr"/>
            <a:r>
              <a:rPr lang="en-IN" b="1" dirty="0" err="1" smtClean="0">
                <a:solidFill>
                  <a:srgbClr val="0070C0"/>
                </a:solidFill>
                <a:effectLst>
                  <a:outerShdw blurRad="38100" dist="38100" dir="2700000" algn="tl">
                    <a:srgbClr val="000000">
                      <a:alpha val="43137"/>
                    </a:srgbClr>
                  </a:outerShdw>
                </a:effectLst>
                <a:latin typeface="Maiandra GD" panose="020E0502030308020204" pitchFamily="34" charset="0"/>
              </a:rPr>
              <a:t>Sharvani</a:t>
            </a:r>
            <a:r>
              <a:rPr lang="en-IN" b="1" dirty="0" smtClean="0">
                <a:solidFill>
                  <a:srgbClr val="0070C0"/>
                </a:solidFill>
                <a:effectLst>
                  <a:outerShdw blurRad="38100" dist="38100" dir="2700000" algn="tl">
                    <a:srgbClr val="000000">
                      <a:alpha val="43137"/>
                    </a:srgbClr>
                  </a:outerShdw>
                </a:effectLst>
                <a:latin typeface="Maiandra GD" panose="020E0502030308020204" pitchFamily="34" charset="0"/>
              </a:rPr>
              <a:t> </a:t>
            </a:r>
            <a:r>
              <a:rPr lang="en-IN" b="1" dirty="0" err="1" smtClean="0">
                <a:solidFill>
                  <a:srgbClr val="0070C0"/>
                </a:solidFill>
                <a:effectLst>
                  <a:outerShdw blurRad="38100" dist="38100" dir="2700000" algn="tl">
                    <a:srgbClr val="000000">
                      <a:alpha val="43137"/>
                    </a:srgbClr>
                  </a:outerShdw>
                </a:effectLst>
                <a:latin typeface="Maiandra GD" panose="020E0502030308020204" pitchFamily="34" charset="0"/>
              </a:rPr>
              <a:t>Tamaskar</a:t>
            </a:r>
            <a:r>
              <a:rPr lang="en-IN" b="1" dirty="0">
                <a:solidFill>
                  <a:srgbClr val="0070C0"/>
                </a:solidFill>
                <a:effectLst>
                  <a:outerShdw blurRad="38100" dist="38100" dir="2700000" algn="tl">
                    <a:srgbClr val="000000">
                      <a:alpha val="43137"/>
                    </a:srgbClr>
                  </a:outerShdw>
                </a:effectLst>
                <a:latin typeface="Maiandra GD" panose="020E0502030308020204" pitchFamily="34" charset="0"/>
              </a:rPr>
              <a:t>(181081071), SY IT</a:t>
            </a:r>
            <a:endParaRPr lang="en-IN" b="1" dirty="0" smtClean="0">
              <a:solidFill>
                <a:srgbClr val="0070C0"/>
              </a:solidFill>
              <a:effectLst>
                <a:outerShdw blurRad="38100" dist="38100" dir="2700000" algn="tl">
                  <a:srgbClr val="000000">
                    <a:alpha val="43137"/>
                  </a:srgbClr>
                </a:outerShdw>
              </a:effectLst>
              <a:latin typeface="Maiandra GD" panose="020E0502030308020204" pitchFamily="34" charset="0"/>
            </a:endParaRPr>
          </a:p>
          <a:p>
            <a:pPr algn="ctr"/>
            <a:r>
              <a:rPr lang="en-IN" b="1" dirty="0" smtClean="0">
                <a:solidFill>
                  <a:srgbClr val="0070C0"/>
                </a:solidFill>
                <a:effectLst>
                  <a:outerShdw blurRad="38100" dist="38100" dir="2700000" algn="tl">
                    <a:srgbClr val="000000">
                      <a:alpha val="43137"/>
                    </a:srgbClr>
                  </a:outerShdw>
                </a:effectLst>
                <a:latin typeface="Maiandra GD" panose="020E0502030308020204" pitchFamily="34" charset="0"/>
              </a:rPr>
              <a:t>Group 20 , </a:t>
            </a:r>
            <a:r>
              <a:rPr lang="en-IN" b="1" dirty="0" err="1" smtClean="0">
                <a:solidFill>
                  <a:srgbClr val="0070C0"/>
                </a:solidFill>
                <a:effectLst>
                  <a:outerShdw blurRad="38100" dist="38100" dir="2700000" algn="tl">
                    <a:srgbClr val="000000">
                      <a:alpha val="43137"/>
                    </a:srgbClr>
                  </a:outerShdw>
                </a:effectLst>
                <a:latin typeface="Maiandra GD" panose="020E0502030308020204" pitchFamily="34" charset="0"/>
              </a:rPr>
              <a:t>Batch:D</a:t>
            </a:r>
            <a:endParaRPr lang="en-IN" b="1" dirty="0" smtClean="0">
              <a:solidFill>
                <a:srgbClr val="0070C0"/>
              </a:solidFill>
              <a:effectLst>
                <a:outerShdw blurRad="38100" dist="38100" dir="2700000" algn="tl">
                  <a:srgbClr val="000000">
                    <a:alpha val="43137"/>
                  </a:srgbClr>
                </a:outerShdw>
              </a:effectLst>
              <a:latin typeface="Maiandra GD" panose="020E0502030308020204" pitchFamily="34" charset="0"/>
            </a:endParaRPr>
          </a:p>
          <a:p>
            <a:pPr algn="ctr"/>
            <a:endParaRPr lang="en-IN" b="1" dirty="0" smtClean="0">
              <a:solidFill>
                <a:srgbClr val="0070C0"/>
              </a:solidFill>
              <a:effectLst>
                <a:outerShdw blurRad="38100" dist="38100" dir="2700000" algn="tl">
                  <a:srgbClr val="000000">
                    <a:alpha val="43137"/>
                  </a:srgbClr>
                </a:outerShdw>
              </a:effectLst>
              <a:latin typeface="Maiandra GD" panose="020E0502030308020204" pitchFamily="34" charset="0"/>
            </a:endParaRPr>
          </a:p>
        </p:txBody>
      </p:sp>
      <p:sp>
        <p:nvSpPr>
          <p:cNvPr id="4" name="TextBox 3"/>
          <p:cNvSpPr txBox="1"/>
          <p:nvPr/>
        </p:nvSpPr>
        <p:spPr>
          <a:xfrm>
            <a:off x="1066800" y="5430706"/>
            <a:ext cx="7467600" cy="954107"/>
          </a:xfrm>
          <a:prstGeom prst="rect">
            <a:avLst/>
          </a:prstGeom>
          <a:noFill/>
        </p:spPr>
        <p:txBody>
          <a:bodyPr wrap="square" rtlCol="0">
            <a:spAutoFit/>
          </a:bodyPr>
          <a:lstStyle/>
          <a:p>
            <a:pPr algn="ctr"/>
            <a:r>
              <a:rPr lang="en-US" sz="2800" b="1" dirty="0" smtClean="0">
                <a:solidFill>
                  <a:schemeClr val="tx2">
                    <a:lumMod val="50000"/>
                  </a:schemeClr>
                </a:solidFill>
                <a:effectLst>
                  <a:outerShdw blurRad="38100" dist="38100" dir="2700000" algn="tl">
                    <a:srgbClr val="000000">
                      <a:alpha val="43137"/>
                    </a:srgbClr>
                  </a:outerShdw>
                </a:effectLst>
                <a:latin typeface="Maiandra GD" panose="020E0502030308020204" pitchFamily="34" charset="0"/>
              </a:rPr>
              <a:t>Mentors</a:t>
            </a:r>
            <a:r>
              <a:rPr lang="en-US" sz="2800" b="1" dirty="0">
                <a:solidFill>
                  <a:schemeClr val="tx2">
                    <a:lumMod val="50000"/>
                  </a:schemeClr>
                </a:solidFill>
                <a:effectLst>
                  <a:outerShdw blurRad="38100" dist="38100" dir="2700000" algn="tl">
                    <a:srgbClr val="000000">
                      <a:alpha val="43137"/>
                    </a:srgbClr>
                  </a:outerShdw>
                </a:effectLst>
                <a:latin typeface="Maiandra GD" panose="020E0502030308020204" pitchFamily="34" charset="0"/>
              </a:rPr>
              <a:t>: </a:t>
            </a:r>
            <a:r>
              <a:rPr lang="en-US" sz="2800" b="1" dirty="0" err="1">
                <a:solidFill>
                  <a:schemeClr val="tx2">
                    <a:lumMod val="50000"/>
                  </a:schemeClr>
                </a:solidFill>
                <a:effectLst>
                  <a:outerShdw blurRad="38100" dist="38100" dir="2700000" algn="tl">
                    <a:srgbClr val="000000">
                      <a:alpha val="43137"/>
                    </a:srgbClr>
                  </a:outerShdw>
                </a:effectLst>
                <a:latin typeface="Maiandra GD" panose="020E0502030308020204" pitchFamily="34" charset="0"/>
              </a:rPr>
              <a:t>Dr</a:t>
            </a:r>
            <a:r>
              <a:rPr lang="en-US" sz="2800" b="1" dirty="0">
                <a:solidFill>
                  <a:schemeClr val="tx2">
                    <a:lumMod val="50000"/>
                  </a:schemeClr>
                </a:solidFill>
                <a:effectLst>
                  <a:outerShdw blurRad="38100" dist="38100" dir="2700000" algn="tl">
                    <a:srgbClr val="000000">
                      <a:alpha val="43137"/>
                    </a:srgbClr>
                  </a:outerShdw>
                </a:effectLst>
                <a:latin typeface="Maiandra GD" panose="020E0502030308020204" pitchFamily="34" charset="0"/>
              </a:rPr>
              <a:t> V B </a:t>
            </a:r>
            <a:r>
              <a:rPr lang="en-US" sz="2800" b="1" dirty="0" err="1">
                <a:solidFill>
                  <a:schemeClr val="tx2">
                    <a:lumMod val="50000"/>
                  </a:schemeClr>
                </a:solidFill>
                <a:effectLst>
                  <a:outerShdw blurRad="38100" dist="38100" dir="2700000" algn="tl">
                    <a:srgbClr val="000000">
                      <a:alpha val="43137"/>
                    </a:srgbClr>
                  </a:outerShdw>
                </a:effectLst>
                <a:latin typeface="Maiandra GD" panose="020E0502030308020204" pitchFamily="34" charset="0"/>
              </a:rPr>
              <a:t>Nikam</a:t>
            </a:r>
            <a:r>
              <a:rPr lang="en-US" sz="2800" b="1" dirty="0">
                <a:solidFill>
                  <a:schemeClr val="tx2">
                    <a:lumMod val="50000"/>
                  </a:schemeClr>
                </a:solidFill>
                <a:effectLst>
                  <a:outerShdw blurRad="38100" dist="38100" dir="2700000" algn="tl">
                    <a:srgbClr val="000000">
                      <a:alpha val="43137"/>
                    </a:srgbClr>
                  </a:outerShdw>
                </a:effectLst>
                <a:latin typeface="Maiandra GD" panose="020E0502030308020204" pitchFamily="34" charset="0"/>
              </a:rPr>
              <a:t>, Prof </a:t>
            </a:r>
            <a:r>
              <a:rPr lang="en-US" sz="2800" b="1" dirty="0" err="1">
                <a:solidFill>
                  <a:schemeClr val="tx2">
                    <a:lumMod val="50000"/>
                  </a:schemeClr>
                </a:solidFill>
                <a:effectLst>
                  <a:outerShdw blurRad="38100" dist="38100" dir="2700000" algn="tl">
                    <a:srgbClr val="000000">
                      <a:alpha val="43137"/>
                    </a:srgbClr>
                  </a:outerShdw>
                </a:effectLst>
                <a:latin typeface="Maiandra GD" panose="020E0502030308020204" pitchFamily="34" charset="0"/>
              </a:rPr>
              <a:t>Mayuri</a:t>
            </a:r>
            <a:r>
              <a:rPr lang="en-US" sz="2800" b="1" dirty="0">
                <a:solidFill>
                  <a:schemeClr val="tx2">
                    <a:lumMod val="50000"/>
                  </a:schemeClr>
                </a:solidFill>
                <a:effectLst>
                  <a:outerShdw blurRad="38100" dist="38100" dir="2700000" algn="tl">
                    <a:srgbClr val="000000">
                      <a:alpha val="43137"/>
                    </a:srgbClr>
                  </a:outerShdw>
                </a:effectLst>
                <a:latin typeface="Maiandra GD" panose="020E0502030308020204" pitchFamily="34" charset="0"/>
              </a:rPr>
              <a:t> More Department of Computer </a:t>
            </a:r>
            <a:r>
              <a:rPr lang="en-US" sz="2800" b="1" dirty="0" err="1">
                <a:solidFill>
                  <a:schemeClr val="tx2">
                    <a:lumMod val="50000"/>
                  </a:schemeClr>
                </a:solidFill>
                <a:effectLst>
                  <a:outerShdw blurRad="38100" dist="38100" dir="2700000" algn="tl">
                    <a:srgbClr val="000000">
                      <a:alpha val="43137"/>
                    </a:srgbClr>
                  </a:outerShdw>
                </a:effectLst>
                <a:latin typeface="Maiandra GD" panose="020E0502030308020204" pitchFamily="34" charset="0"/>
              </a:rPr>
              <a:t>Engg</a:t>
            </a:r>
            <a:r>
              <a:rPr lang="en-US" sz="2800" b="1" dirty="0">
                <a:solidFill>
                  <a:schemeClr val="tx2">
                    <a:lumMod val="50000"/>
                  </a:schemeClr>
                </a:solidFill>
                <a:effectLst>
                  <a:outerShdw blurRad="38100" dist="38100" dir="2700000" algn="tl">
                    <a:srgbClr val="000000">
                      <a:alpha val="43137"/>
                    </a:srgbClr>
                  </a:outerShdw>
                </a:effectLst>
                <a:latin typeface="Maiandra GD" panose="020E0502030308020204" pitchFamily="34" charset="0"/>
              </a:rPr>
              <a:t> &amp; IT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88153593"/>
      </p:ext>
    </p:extLst>
  </p:cSld>
  <p:clrMapOvr>
    <a:masterClrMapping/>
  </p:clrMapOvr>
  <mc:AlternateContent xmlns:mc="http://schemas.openxmlformats.org/markup-compatibility/2006">
    <mc:Choice xmlns:p14="http://schemas.microsoft.com/office/powerpoint/2010/main" Requires="p14">
      <p:transition spd="slow" p14:dur="2000" advTm="10470"/>
    </mc:Choice>
    <mc:Fallback>
      <p:transition spd="slow" advTm="10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1143000"/>
          </a:xfrm>
        </p:spPr>
        <p:txBody>
          <a:bodyPr>
            <a:normAutofit fontScale="90000"/>
          </a:bodyPr>
          <a:lstStyle/>
          <a:p>
            <a:r>
              <a:rPr lang="en-IN" dirty="0">
                <a:solidFill>
                  <a:srgbClr val="0070C0"/>
                </a:solidFill>
                <a:latin typeface="Maiandra GD" panose="020E0502030308020204" pitchFamily="34" charset="0"/>
              </a:rPr>
              <a:t>SQL Server supports two spatial data types:</a:t>
            </a:r>
          </a:p>
        </p:txBody>
      </p:sp>
      <p:sp>
        <p:nvSpPr>
          <p:cNvPr id="3" name="Content Placeholder 2"/>
          <p:cNvSpPr>
            <a:spLocks noGrp="1"/>
          </p:cNvSpPr>
          <p:nvPr>
            <p:ph idx="1"/>
          </p:nvPr>
        </p:nvSpPr>
        <p:spPr>
          <a:xfrm>
            <a:off x="533400" y="2933252"/>
            <a:ext cx="6777317" cy="1867348"/>
          </a:xfrm>
        </p:spPr>
        <p:txBody>
          <a:bodyPr>
            <a:normAutofit/>
          </a:bodyPr>
          <a:lstStyle/>
          <a:p>
            <a:pPr fontAlgn="base"/>
            <a:r>
              <a:rPr lang="en-IN" dirty="0">
                <a:latin typeface="Maiandra GD" panose="020E0502030308020204" pitchFamily="34" charset="0"/>
              </a:rPr>
              <a:t>Geometry spatial data </a:t>
            </a:r>
            <a:r>
              <a:rPr lang="en-IN" dirty="0" smtClean="0">
                <a:latin typeface="Maiandra GD" panose="020E0502030308020204" pitchFamily="34" charset="0"/>
              </a:rPr>
              <a:t>type</a:t>
            </a:r>
          </a:p>
          <a:p>
            <a:pPr fontAlgn="base"/>
            <a:r>
              <a:rPr lang="en-IN" dirty="0">
                <a:latin typeface="Maiandra GD" panose="020E0502030308020204" pitchFamily="34" charset="0"/>
              </a:rPr>
              <a:t>Geography spatial data types</a:t>
            </a:r>
          </a:p>
        </p:txBody>
      </p:sp>
      <p:sp>
        <p:nvSpPr>
          <p:cNvPr id="4" name="TextBox 3"/>
          <p:cNvSpPr txBox="1"/>
          <p:nvPr/>
        </p:nvSpPr>
        <p:spPr>
          <a:xfrm>
            <a:off x="381000" y="5934670"/>
            <a:ext cx="8229600" cy="923330"/>
          </a:xfrm>
          <a:prstGeom prst="rect">
            <a:avLst/>
          </a:prstGeom>
          <a:noFill/>
        </p:spPr>
        <p:txBody>
          <a:bodyPr wrap="square" rtlCol="0">
            <a:spAutoFit/>
          </a:bodyPr>
          <a:lstStyle/>
          <a:p>
            <a:r>
              <a:rPr lang="en-IN" dirty="0">
                <a:solidFill>
                  <a:srgbClr val="FF0000"/>
                </a:solidFill>
                <a:latin typeface="Maiandra GD" panose="020E0502030308020204" pitchFamily="34" charset="0"/>
              </a:rPr>
              <a:t>References</a:t>
            </a:r>
            <a:r>
              <a:rPr lang="en-IN" dirty="0">
                <a:latin typeface="Maiandra GD" panose="020E0502030308020204" pitchFamily="34" charset="0"/>
              </a:rPr>
              <a:t>:</a:t>
            </a:r>
            <a:r>
              <a:rPr lang="en-IN" dirty="0">
                <a:latin typeface="Maiandra GD" panose="020E0502030308020204" pitchFamily="34" charset="0"/>
                <a:hlinkClick r:id="rId4"/>
              </a:rPr>
              <a:t> https://www.red-gate.com/simple-talk/sql/t-sql-programming/introduction-to-sql-server-spatial-data/</a:t>
            </a:r>
            <a:endParaRPr lang="en-IN" dirty="0">
              <a:latin typeface="Maiandra GD" panose="020E0502030308020204" pitchFamily="34" charset="0"/>
            </a:endParaRPr>
          </a:p>
          <a:p>
            <a:endParaRPr lang="en-IN" dirty="0">
              <a:latin typeface="Maiandra GD" panose="020E0502030308020204" pitchFamily="34"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06662792"/>
      </p:ext>
    </p:extLst>
  </p:cSld>
  <p:clrMapOvr>
    <a:masterClrMapping/>
  </p:clrMapOvr>
  <mc:AlternateContent xmlns:mc="http://schemas.openxmlformats.org/markup-compatibility/2006">
    <mc:Choice xmlns:p14="http://schemas.microsoft.com/office/powerpoint/2010/main" Requires="p14">
      <p:transition spd="slow" p14:dur="2000" advTm="10594"/>
    </mc:Choice>
    <mc:Fallback>
      <p:transition spd="slow" advTm="10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eriod"/>
            </a:pPr>
            <a:r>
              <a:rPr lang="en-IN" dirty="0">
                <a:solidFill>
                  <a:srgbClr val="0070C0"/>
                </a:solidFill>
                <a:latin typeface="Maiandra GD" panose="020E0502030308020204" pitchFamily="34" charset="0"/>
              </a:rPr>
              <a:t>Geometry spatial data type</a:t>
            </a:r>
          </a:p>
        </p:txBody>
      </p:sp>
      <p:sp>
        <p:nvSpPr>
          <p:cNvPr id="3" name="Content Placeholder 2"/>
          <p:cNvSpPr>
            <a:spLocks noGrp="1"/>
          </p:cNvSpPr>
          <p:nvPr>
            <p:ph idx="1"/>
          </p:nvPr>
        </p:nvSpPr>
        <p:spPr>
          <a:xfrm>
            <a:off x="457200" y="1600200"/>
            <a:ext cx="8229600" cy="4876800"/>
          </a:xfrm>
        </p:spPr>
        <p:txBody>
          <a:bodyPr>
            <a:normAutofit fontScale="92500" lnSpcReduction="20000"/>
          </a:bodyPr>
          <a:lstStyle/>
          <a:p>
            <a:r>
              <a:rPr lang="en-IN" dirty="0">
                <a:latin typeface="Maiandra GD" panose="020E0502030308020204" pitchFamily="34" charset="0"/>
              </a:rPr>
              <a:t>It is substantially a two-dimensional rendering of an object and also useful in case of represented as points on a planar, or flat-earth data. </a:t>
            </a:r>
            <a:endParaRPr lang="en-IN" dirty="0" smtClean="0">
              <a:latin typeface="Maiandra GD" panose="020E0502030308020204" pitchFamily="34" charset="0"/>
            </a:endParaRPr>
          </a:p>
          <a:p>
            <a:r>
              <a:rPr lang="en-IN" dirty="0" smtClean="0">
                <a:latin typeface="Maiandra GD" panose="020E0502030308020204" pitchFamily="34" charset="0"/>
              </a:rPr>
              <a:t>A </a:t>
            </a:r>
            <a:r>
              <a:rPr lang="en-IN" dirty="0">
                <a:latin typeface="Maiandra GD" panose="020E0502030308020204" pitchFamily="34" charset="0"/>
              </a:rPr>
              <a:t>good example of it is (10, 2) where the first number ‘10’ identifies that point’s position on the horizontal (x) axis and the number ‘2’ represents the point’s position on the vertical axis (y</a:t>
            </a:r>
            <a:r>
              <a:rPr lang="en-IN" dirty="0" smtClean="0">
                <a:latin typeface="Maiandra GD" panose="020E0502030308020204" pitchFamily="34" charset="0"/>
              </a:rPr>
              <a:t>).</a:t>
            </a:r>
          </a:p>
          <a:p>
            <a:r>
              <a:rPr lang="en-IN" dirty="0" smtClean="0">
                <a:latin typeface="Maiandra GD" panose="020E0502030308020204" pitchFamily="34" charset="0"/>
              </a:rPr>
              <a:t>A </a:t>
            </a:r>
            <a:r>
              <a:rPr lang="en-IN" dirty="0">
                <a:latin typeface="Maiandra GD" panose="020E0502030308020204" pitchFamily="34" charset="0"/>
              </a:rPr>
              <a:t>common use case of the Geometry type is for a three-dimensional object, such as a building</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90981499"/>
      </p:ext>
    </p:extLst>
  </p:cSld>
  <p:clrMapOvr>
    <a:masterClrMapping/>
  </p:clrMapOvr>
  <mc:AlternateContent xmlns:mc="http://schemas.openxmlformats.org/markup-compatibility/2006">
    <mc:Choice xmlns:p14="http://schemas.microsoft.com/office/powerpoint/2010/main" Requires="p14">
      <p:transition spd="slow" p14:dur="2000" advTm="32105"/>
    </mc:Choice>
    <mc:Fallback>
      <p:transition spd="slow" advTm="32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70C0"/>
                </a:solidFill>
                <a:latin typeface="Maiandra GD" panose="020E0502030308020204" pitchFamily="34" charset="0"/>
              </a:rPr>
              <a:t>2. Geography </a:t>
            </a:r>
            <a:r>
              <a:rPr lang="en-IN" dirty="0">
                <a:solidFill>
                  <a:srgbClr val="0070C0"/>
                </a:solidFill>
                <a:latin typeface="Maiandra GD" panose="020E0502030308020204" pitchFamily="34" charset="0"/>
              </a:rPr>
              <a:t>spatial data types</a:t>
            </a:r>
          </a:p>
        </p:txBody>
      </p:sp>
      <p:sp>
        <p:nvSpPr>
          <p:cNvPr id="3" name="Content Placeholder 2"/>
          <p:cNvSpPr>
            <a:spLocks noGrp="1"/>
          </p:cNvSpPr>
          <p:nvPr>
            <p:ph idx="1"/>
          </p:nvPr>
        </p:nvSpPr>
        <p:spPr/>
        <p:txBody>
          <a:bodyPr>
            <a:normAutofit lnSpcReduction="10000"/>
          </a:bodyPr>
          <a:lstStyle/>
          <a:p>
            <a:r>
              <a:rPr lang="en-IN" dirty="0">
                <a:latin typeface="Maiandra GD" panose="020E0502030308020204" pitchFamily="34" charset="0"/>
              </a:rPr>
              <a:t>These are represented as latitudinal and longitudinal degrees, as on a round-earth coordinate system.</a:t>
            </a:r>
            <a:r>
              <a:rPr lang="en-IN" dirty="0" smtClean="0">
                <a:latin typeface="Maiandra GD" panose="020E0502030308020204" pitchFamily="34" charset="0"/>
              </a:rPr>
              <a:t/>
            </a:r>
            <a:br>
              <a:rPr lang="en-IN" dirty="0" smtClean="0">
                <a:latin typeface="Maiandra GD" panose="020E0502030308020204" pitchFamily="34" charset="0"/>
              </a:rPr>
            </a:br>
            <a:endParaRPr lang="en-IN" dirty="0" smtClean="0">
              <a:latin typeface="Maiandra GD" panose="020E0502030308020204" pitchFamily="34" charset="0"/>
            </a:endParaRPr>
          </a:p>
          <a:p>
            <a:r>
              <a:rPr lang="en-IN" dirty="0" smtClean="0">
                <a:latin typeface="Maiandra GD" panose="020E0502030308020204" pitchFamily="34" charset="0"/>
              </a:rPr>
              <a:t>The </a:t>
            </a:r>
            <a:r>
              <a:rPr lang="en-IN" dirty="0">
                <a:latin typeface="Maiandra GD" panose="020E0502030308020204" pitchFamily="34" charset="0"/>
              </a:rPr>
              <a:t>common use case of the Geography type is to store an application’s GPS data.</a:t>
            </a:r>
            <a:r>
              <a:rPr lang="en-IN" dirty="0" smtClean="0">
                <a:latin typeface="Maiandra GD" panose="020E0502030308020204" pitchFamily="34" charset="0"/>
              </a:rPr>
              <a:t/>
            </a:r>
            <a:br>
              <a:rPr lang="en-IN" dirty="0" smtClean="0">
                <a:latin typeface="Maiandra GD" panose="020E0502030308020204" pitchFamily="34" charset="0"/>
              </a:rPr>
            </a:br>
            <a:r>
              <a:rPr lang="en-IN" dirty="0">
                <a:latin typeface="Maiandra GD" panose="020E0502030308020204" pitchFamily="34" charset="0"/>
              </a:rPr>
              <a:t>In SQL Server, both SQL data types have been implemented in the .NET common language runtime (CLR)</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16098561"/>
      </p:ext>
    </p:extLst>
  </p:cSld>
  <p:clrMapOvr>
    <a:masterClrMapping/>
  </p:clrMapOvr>
  <mc:AlternateContent xmlns:mc="http://schemas.openxmlformats.org/markup-compatibility/2006">
    <mc:Choice xmlns:p14="http://schemas.microsoft.com/office/powerpoint/2010/main" Requires="p14">
      <p:transition spd="slow" p14:dur="2000" advTm="23908"/>
    </mc:Choice>
    <mc:Fallback>
      <p:transition spd="slow" advTm="23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0070C0"/>
                </a:solidFill>
                <a:latin typeface="Maiandra GD" panose="020E0502030308020204" pitchFamily="34" charset="0"/>
              </a:rPr>
              <a:t>Differences Between the geometry and geography Data </a:t>
            </a:r>
            <a:r>
              <a:rPr lang="en-IN" dirty="0" smtClean="0">
                <a:solidFill>
                  <a:srgbClr val="0070C0"/>
                </a:solidFill>
                <a:latin typeface="Maiandra GD" panose="020E0502030308020204" pitchFamily="34" charset="0"/>
              </a:rPr>
              <a:t>Types</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457200" y="2438400"/>
            <a:ext cx="8229600" cy="3687763"/>
          </a:xfrm>
        </p:spPr>
        <p:txBody>
          <a:bodyPr/>
          <a:lstStyle/>
          <a:p>
            <a:pPr marL="0" indent="0">
              <a:buNone/>
            </a:pPr>
            <a:r>
              <a:rPr lang="en-IN" dirty="0">
                <a:latin typeface="Maiandra GD" panose="020E0502030308020204" pitchFamily="34" charset="0"/>
              </a:rPr>
              <a:t>The two types of spatial data often behave quite similarly, but there are some key differences in how the data is stored and manipulated.</a:t>
            </a:r>
          </a:p>
          <a:p>
            <a:endParaRPr lang="en-IN" dirty="0">
              <a:latin typeface="Maiandra GD" panose="020E0502030308020204" pitchFamily="34" charset="0"/>
            </a:endParaRPr>
          </a:p>
        </p:txBody>
      </p:sp>
      <p:sp>
        <p:nvSpPr>
          <p:cNvPr id="4" name="TextBox 3"/>
          <p:cNvSpPr txBox="1"/>
          <p:nvPr/>
        </p:nvSpPr>
        <p:spPr>
          <a:xfrm>
            <a:off x="685801" y="6172200"/>
            <a:ext cx="8153400" cy="646331"/>
          </a:xfrm>
          <a:prstGeom prst="rect">
            <a:avLst/>
          </a:prstGeom>
          <a:noFill/>
        </p:spPr>
        <p:txBody>
          <a:bodyPr wrap="square" rtlCol="0">
            <a:spAutoFit/>
          </a:bodyPr>
          <a:lstStyle/>
          <a:p>
            <a:r>
              <a:rPr lang="en-IN" dirty="0">
                <a:solidFill>
                  <a:srgbClr val="FF0000"/>
                </a:solidFill>
                <a:latin typeface="Maiandra GD" panose="020E0502030308020204" pitchFamily="34" charset="0"/>
              </a:rPr>
              <a:t>References</a:t>
            </a:r>
            <a:r>
              <a:rPr lang="en-IN" dirty="0">
                <a:latin typeface="Maiandra GD" panose="020E0502030308020204" pitchFamily="34" charset="0"/>
              </a:rPr>
              <a:t>: </a:t>
            </a:r>
            <a:r>
              <a:rPr lang="en-IN" dirty="0">
                <a:latin typeface="Maiandra GD" panose="020E0502030308020204" pitchFamily="34" charset="0"/>
                <a:hlinkClick r:id="rId4"/>
              </a:rPr>
              <a:t>https://docs.microsoft.com/en-us/sql/relational-databases/spatial/spatial-data-types-overview?view=sql-server-ver15</a:t>
            </a:r>
            <a:endParaRPr lang="en-IN" dirty="0">
              <a:latin typeface="Maiandra GD" panose="020E0502030308020204" pitchFamily="34"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17865223"/>
      </p:ext>
    </p:extLst>
  </p:cSld>
  <p:clrMapOvr>
    <a:masterClrMapping/>
  </p:clrMapOvr>
  <mc:AlternateContent xmlns:mc="http://schemas.openxmlformats.org/markup-compatibility/2006">
    <mc:Choice xmlns:p14="http://schemas.microsoft.com/office/powerpoint/2010/main" Requires="p14">
      <p:transition spd="slow" p14:dur="2000" advTm="11318"/>
    </mc:Choice>
    <mc:Fallback>
      <p:transition spd="slow" advTm="11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rgbClr val="0070C0"/>
                </a:solidFill>
                <a:latin typeface="Maiandra GD" panose="020E0502030308020204" pitchFamily="34" charset="0"/>
              </a:rPr>
              <a:t>How connecting edges are defined</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457200" y="1600200"/>
            <a:ext cx="8229600" cy="4953000"/>
          </a:xfrm>
        </p:spPr>
        <p:txBody>
          <a:bodyPr>
            <a:normAutofit fontScale="85000" lnSpcReduction="10000"/>
          </a:bodyPr>
          <a:lstStyle/>
          <a:p>
            <a:endParaRPr lang="en-IN" b="1" dirty="0">
              <a:latin typeface="Maiandra GD" panose="020E0502030308020204" pitchFamily="34" charset="0"/>
            </a:endParaRPr>
          </a:p>
          <a:p>
            <a:r>
              <a:rPr lang="en-IN" dirty="0">
                <a:latin typeface="Maiandra GD" panose="020E0502030308020204" pitchFamily="34" charset="0"/>
              </a:rPr>
              <a:t>The defining </a:t>
            </a:r>
            <a:r>
              <a:rPr lang="en-IN" dirty="0" smtClean="0">
                <a:latin typeface="Maiandra GD" panose="020E0502030308020204" pitchFamily="34" charset="0"/>
              </a:rPr>
              <a:t>data for</a:t>
            </a:r>
            <a:r>
              <a:rPr lang="en-IN" dirty="0">
                <a:latin typeface="Maiandra GD" panose="020E0502030308020204" pitchFamily="34" charset="0"/>
              </a:rPr>
              <a:t> </a:t>
            </a:r>
            <a:r>
              <a:rPr lang="en-IN" b="1" dirty="0" err="1">
                <a:latin typeface="Maiandra GD" panose="020E0502030308020204" pitchFamily="34" charset="0"/>
              </a:rPr>
              <a:t>LineString</a:t>
            </a:r>
            <a:r>
              <a:rPr lang="en-IN" dirty="0">
                <a:latin typeface="Maiandra GD" panose="020E0502030308020204" pitchFamily="34" charset="0"/>
              </a:rPr>
              <a:t> and </a:t>
            </a:r>
            <a:r>
              <a:rPr lang="en-IN" b="1" dirty="0">
                <a:latin typeface="Maiandra GD" panose="020E0502030308020204" pitchFamily="34" charset="0"/>
              </a:rPr>
              <a:t>Polygon</a:t>
            </a:r>
            <a:r>
              <a:rPr lang="en-IN" dirty="0">
                <a:latin typeface="Maiandra GD" panose="020E0502030308020204" pitchFamily="34" charset="0"/>
              </a:rPr>
              <a:t> types are vertices only. </a:t>
            </a:r>
            <a:endParaRPr lang="en-IN" dirty="0" smtClean="0">
              <a:latin typeface="Maiandra GD" panose="020E0502030308020204" pitchFamily="34" charset="0"/>
            </a:endParaRPr>
          </a:p>
          <a:p>
            <a:r>
              <a:rPr lang="en-IN" dirty="0" smtClean="0">
                <a:latin typeface="Maiandra GD" panose="020E0502030308020204" pitchFamily="34" charset="0"/>
              </a:rPr>
              <a:t>The </a:t>
            </a:r>
            <a:r>
              <a:rPr lang="en-IN" dirty="0">
                <a:latin typeface="Maiandra GD" panose="020E0502030308020204" pitchFamily="34" charset="0"/>
              </a:rPr>
              <a:t>connecting edge between two vertices in a geometry type is a straight line. </a:t>
            </a:r>
            <a:endParaRPr lang="en-IN" dirty="0" smtClean="0">
              <a:latin typeface="Maiandra GD" panose="020E0502030308020204" pitchFamily="34" charset="0"/>
            </a:endParaRPr>
          </a:p>
          <a:p>
            <a:r>
              <a:rPr lang="en-IN" dirty="0" smtClean="0">
                <a:latin typeface="Maiandra GD" panose="020E0502030308020204" pitchFamily="34" charset="0"/>
              </a:rPr>
              <a:t>However</a:t>
            </a:r>
            <a:r>
              <a:rPr lang="en-IN" dirty="0">
                <a:latin typeface="Maiandra GD" panose="020E0502030308020204" pitchFamily="34" charset="0"/>
              </a:rPr>
              <a:t>, the connecting edge between two vertices in a geography type is a short great elliptic arc between the two vertices. </a:t>
            </a:r>
            <a:endParaRPr lang="en-IN" dirty="0" smtClean="0">
              <a:latin typeface="Maiandra GD" panose="020E0502030308020204" pitchFamily="34" charset="0"/>
            </a:endParaRPr>
          </a:p>
          <a:p>
            <a:r>
              <a:rPr lang="en-IN" dirty="0" smtClean="0">
                <a:latin typeface="Maiandra GD" panose="020E0502030308020204" pitchFamily="34" charset="0"/>
              </a:rPr>
              <a:t>A </a:t>
            </a:r>
            <a:r>
              <a:rPr lang="en-IN" dirty="0">
                <a:latin typeface="Maiandra GD" panose="020E0502030308020204" pitchFamily="34" charset="0"/>
              </a:rPr>
              <a:t>great ellipse is the intersection of the ellipsoid with a plane through its </a:t>
            </a:r>
            <a:r>
              <a:rPr lang="en-IN" dirty="0" err="1">
                <a:latin typeface="Maiandra GD" panose="020E0502030308020204" pitchFamily="34" charset="0"/>
              </a:rPr>
              <a:t>center</a:t>
            </a:r>
            <a:r>
              <a:rPr lang="en-IN" dirty="0">
                <a:latin typeface="Maiandra GD" panose="020E0502030308020204" pitchFamily="34" charset="0"/>
              </a:rPr>
              <a:t> and a great elliptic arc is an arc segment on the great ellipse.</a:t>
            </a:r>
          </a:p>
          <a:p>
            <a:endParaRPr lang="en-IN" dirty="0">
              <a:latin typeface="Maiandra GD" panose="020E0502030308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4377809"/>
      </p:ext>
    </p:extLst>
  </p:cSld>
  <p:clrMapOvr>
    <a:masterClrMapping/>
  </p:clrMapOvr>
  <mc:AlternateContent xmlns:mc="http://schemas.openxmlformats.org/markup-compatibility/2006">
    <mc:Choice xmlns:p14="http://schemas.microsoft.com/office/powerpoint/2010/main" Requires="p14">
      <p:transition spd="slow" p14:dur="2000" advTm="31020"/>
    </mc:Choice>
    <mc:Fallback>
      <p:transition spd="slow" advTm="31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0070C0"/>
                </a:solidFill>
                <a:latin typeface="Maiandra GD" panose="020E0502030308020204" pitchFamily="34" charset="0"/>
              </a:rPr>
              <a:t>How circular arc segments are </a:t>
            </a:r>
            <a:r>
              <a:rPr lang="en-IN" dirty="0" smtClean="0">
                <a:solidFill>
                  <a:srgbClr val="0070C0"/>
                </a:solidFill>
                <a:latin typeface="Maiandra GD" panose="020E0502030308020204" pitchFamily="34" charset="0"/>
              </a:rPr>
              <a:t>defined</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p:txBody>
          <a:bodyPr>
            <a:normAutofit fontScale="92500" lnSpcReduction="10000"/>
          </a:bodyPr>
          <a:lstStyle/>
          <a:p>
            <a:r>
              <a:rPr lang="en-IN" dirty="0">
                <a:latin typeface="Maiandra GD" panose="020E0502030308020204" pitchFamily="34" charset="0"/>
              </a:rPr>
              <a:t>Circular arc segments for geometry types are defined on the XY Cartesian coordinate plane (Z values are ignored). </a:t>
            </a:r>
            <a:endParaRPr lang="en-IN" dirty="0" smtClean="0">
              <a:latin typeface="Maiandra GD" panose="020E0502030308020204" pitchFamily="34" charset="0"/>
            </a:endParaRPr>
          </a:p>
          <a:p>
            <a:r>
              <a:rPr lang="en-IN" dirty="0" smtClean="0">
                <a:latin typeface="Maiandra GD" panose="020E0502030308020204" pitchFamily="34" charset="0"/>
              </a:rPr>
              <a:t>Circular </a:t>
            </a:r>
            <a:r>
              <a:rPr lang="en-IN" dirty="0">
                <a:latin typeface="Maiandra GD" panose="020E0502030308020204" pitchFamily="34" charset="0"/>
              </a:rPr>
              <a:t>arc segments for geography types are defined by curve segments on a reference sphere. </a:t>
            </a:r>
            <a:endParaRPr lang="en-IN" dirty="0" smtClean="0">
              <a:latin typeface="Maiandra GD" panose="020E0502030308020204" pitchFamily="34" charset="0"/>
            </a:endParaRPr>
          </a:p>
          <a:p>
            <a:r>
              <a:rPr lang="en-IN" dirty="0" smtClean="0">
                <a:latin typeface="Maiandra GD" panose="020E0502030308020204" pitchFamily="34" charset="0"/>
              </a:rPr>
              <a:t>Any </a:t>
            </a:r>
            <a:r>
              <a:rPr lang="en-IN" dirty="0">
                <a:latin typeface="Maiandra GD" panose="020E0502030308020204" pitchFamily="34" charset="0"/>
              </a:rPr>
              <a:t>parallel on the reference sphere can be defined by two complementary circular arcs where the points for both arcs have a constant latitude angle.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89108604"/>
      </p:ext>
    </p:extLst>
  </p:cSld>
  <p:clrMapOvr>
    <a:masterClrMapping/>
  </p:clrMapOvr>
  <mc:AlternateContent xmlns:mc="http://schemas.openxmlformats.org/markup-compatibility/2006">
    <mc:Choice xmlns:p14="http://schemas.microsoft.com/office/powerpoint/2010/main" Requires="p14">
      <p:transition spd="slow" p14:dur="2000" advTm="21433"/>
    </mc:Choice>
    <mc:Fallback>
      <p:transition spd="slow" advTm="21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rgbClr val="0070C0"/>
                </a:solidFill>
                <a:latin typeface="Maiandra GD" panose="020E0502030308020204" pitchFamily="34" charset="0"/>
              </a:rPr>
              <a:t>Measurements in spatial data types</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457200" y="1600200"/>
            <a:ext cx="8229600" cy="5334000"/>
          </a:xfrm>
        </p:spPr>
        <p:txBody>
          <a:bodyPr>
            <a:normAutofit fontScale="85000" lnSpcReduction="10000"/>
          </a:bodyPr>
          <a:lstStyle/>
          <a:p>
            <a:r>
              <a:rPr lang="en-IN" dirty="0" smtClean="0">
                <a:latin typeface="Maiandra GD" panose="020E0502030308020204" pitchFamily="34" charset="0"/>
              </a:rPr>
              <a:t>In </a:t>
            </a:r>
            <a:r>
              <a:rPr lang="en-IN" dirty="0">
                <a:latin typeface="Maiandra GD" panose="020E0502030308020204" pitchFamily="34" charset="0"/>
              </a:rPr>
              <a:t>the planar, or flat-earth, system, measurements of distances and areas are given in the same unit of measurement as coordinates. Using the </a:t>
            </a:r>
            <a:r>
              <a:rPr lang="en-IN" b="1" dirty="0">
                <a:latin typeface="Maiandra GD" panose="020E0502030308020204" pitchFamily="34" charset="0"/>
              </a:rPr>
              <a:t>geometry</a:t>
            </a:r>
            <a:r>
              <a:rPr lang="en-IN" dirty="0">
                <a:latin typeface="Maiandra GD" panose="020E0502030308020204" pitchFamily="34" charset="0"/>
              </a:rPr>
              <a:t> data type, the distance between (2, 2) and (5, 6) is 5 units, regardless of the units used.</a:t>
            </a:r>
          </a:p>
          <a:p>
            <a:r>
              <a:rPr lang="en-IN" dirty="0">
                <a:latin typeface="Maiandra GD" panose="020E0502030308020204" pitchFamily="34" charset="0"/>
              </a:rPr>
              <a:t>In the ellipsoidal, or round-earth system, coordinates are given in degrees of latitude and longitude. However, lengths and areas are usually measured in meters and square meters, though the measurement may depend on the spatial reference identifier (SRID) of the </a:t>
            </a:r>
            <a:r>
              <a:rPr lang="en-IN" b="1" dirty="0">
                <a:latin typeface="Maiandra GD" panose="020E0502030308020204" pitchFamily="34" charset="0"/>
              </a:rPr>
              <a:t>geography</a:t>
            </a:r>
            <a:r>
              <a:rPr lang="en-IN" dirty="0">
                <a:latin typeface="Maiandra GD" panose="020E0502030308020204" pitchFamily="34" charset="0"/>
              </a:rPr>
              <a:t> instance. The most common unit of measurement for the </a:t>
            </a:r>
            <a:r>
              <a:rPr lang="en-IN" b="1" dirty="0">
                <a:latin typeface="Maiandra GD" panose="020E0502030308020204" pitchFamily="34" charset="0"/>
              </a:rPr>
              <a:t>geography</a:t>
            </a:r>
            <a:r>
              <a:rPr lang="en-IN" dirty="0">
                <a:latin typeface="Maiandra GD" panose="020E0502030308020204" pitchFamily="34" charset="0"/>
              </a:rPr>
              <a:t> data type is meters.</a:t>
            </a:r>
          </a:p>
          <a:p>
            <a:endParaRPr lang="en-IN" dirty="0">
              <a:latin typeface="Maiandra GD" panose="020E0502030308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89851252"/>
      </p:ext>
    </p:extLst>
  </p:cSld>
  <p:clrMapOvr>
    <a:masterClrMapping/>
  </p:clrMapOvr>
  <mc:AlternateContent xmlns:mc="http://schemas.openxmlformats.org/markup-compatibility/2006">
    <mc:Choice xmlns:p14="http://schemas.microsoft.com/office/powerpoint/2010/main" Requires="p14">
      <p:transition spd="slow" p14:dur="2000" advTm="44269"/>
    </mc:Choice>
    <mc:Fallback>
      <p:transition spd="slow" advTm="44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rgbClr val="0070C0"/>
                </a:solidFill>
                <a:latin typeface="Maiandra GD" panose="020E0502030308020204" pitchFamily="34" charset="0"/>
              </a:rPr>
              <a:t>Orientation of spatial </a:t>
            </a:r>
            <a:r>
              <a:rPr lang="en-IN" dirty="0" smtClean="0">
                <a:solidFill>
                  <a:srgbClr val="0070C0"/>
                </a:solidFill>
                <a:latin typeface="Maiandra GD" panose="020E0502030308020204" pitchFamily="34" charset="0"/>
              </a:rPr>
              <a:t>data</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76200" y="1371600"/>
            <a:ext cx="9067800" cy="5486400"/>
          </a:xfrm>
        </p:spPr>
        <p:txBody>
          <a:bodyPr>
            <a:normAutofit fontScale="85000" lnSpcReduction="20000"/>
          </a:bodyPr>
          <a:lstStyle/>
          <a:p>
            <a:r>
              <a:rPr lang="en-IN" dirty="0">
                <a:latin typeface="Maiandra GD" panose="020E0502030308020204" pitchFamily="34" charset="0"/>
              </a:rPr>
              <a:t>In the planar system, the ring orientation of a polygon is not an important factor. For example, a polygon described by ((0, 0), (10, 0), (0, 20), (0, 0)) is the same as a polygon described by ((0, 0), (0, 20), (10, 0), (0, 0)). The OGC Simple Features for SQL Specification does not dictate a ring ordering, and SQL Server does not enforce ring ordering</a:t>
            </a:r>
            <a:r>
              <a:rPr lang="en-IN" dirty="0" smtClean="0">
                <a:latin typeface="Maiandra GD" panose="020E0502030308020204" pitchFamily="34" charset="0"/>
              </a:rPr>
              <a:t>.</a:t>
            </a:r>
          </a:p>
          <a:p>
            <a:r>
              <a:rPr lang="en-IN" dirty="0">
                <a:latin typeface="Maiandra GD" panose="020E0502030308020204" pitchFamily="34" charset="0"/>
              </a:rPr>
              <a:t>In an ellipsoidal system, a polygon has no meaning, or is ambiguous, without an orientation. For example, does a ring around the equator describe the northern or southern hemisphere? If we use the </a:t>
            </a:r>
            <a:r>
              <a:rPr lang="en-IN" b="1" dirty="0">
                <a:latin typeface="Maiandra GD" panose="020E0502030308020204" pitchFamily="34" charset="0"/>
              </a:rPr>
              <a:t>geography</a:t>
            </a:r>
            <a:r>
              <a:rPr lang="en-IN" dirty="0">
                <a:latin typeface="Maiandra GD" panose="020E0502030308020204" pitchFamily="34" charset="0"/>
              </a:rPr>
              <a:t> data type to store the spatial instance, we must specify the orientation of the ring and accurately describe the location of the instance. The interior of the polygon in an ellipsoidal system is defined by the left-hand rule.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18921147"/>
      </p:ext>
    </p:extLst>
  </p:cSld>
  <p:clrMapOvr>
    <a:masterClrMapping/>
  </p:clrMapOvr>
  <mc:AlternateContent xmlns:mc="http://schemas.openxmlformats.org/markup-compatibility/2006">
    <mc:Choice xmlns:p14="http://schemas.microsoft.com/office/powerpoint/2010/main" Requires="p14">
      <p:transition spd="slow" p14:dur="2000" advTm="40725"/>
    </mc:Choice>
    <mc:Fallback>
      <p:transition spd="slow" advTm="40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400800"/>
          </a:xfrm>
        </p:spPr>
        <p:txBody>
          <a:bodyPr>
            <a:normAutofit fontScale="85000" lnSpcReduction="20000"/>
          </a:bodyPr>
          <a:lstStyle/>
          <a:p>
            <a:pPr marL="0" indent="0">
              <a:buNone/>
            </a:pPr>
            <a:r>
              <a:rPr lang="en-IN" dirty="0">
                <a:latin typeface="Maiandra GD" panose="020E0502030308020204" pitchFamily="34" charset="0"/>
              </a:rPr>
              <a:t>When the compatibility level is 100 or below in SQL Server 2019 (15.x) then the </a:t>
            </a:r>
            <a:r>
              <a:rPr lang="en-IN" b="1" dirty="0">
                <a:latin typeface="Maiandra GD" panose="020E0502030308020204" pitchFamily="34" charset="0"/>
              </a:rPr>
              <a:t>geography</a:t>
            </a:r>
            <a:r>
              <a:rPr lang="en-IN" dirty="0">
                <a:latin typeface="Maiandra GD" panose="020E0502030308020204" pitchFamily="34" charset="0"/>
              </a:rPr>
              <a:t> data type has the following restrictions:</a:t>
            </a:r>
          </a:p>
          <a:p>
            <a:r>
              <a:rPr lang="en-IN" dirty="0">
                <a:latin typeface="Maiandra GD" panose="020E0502030308020204" pitchFamily="34" charset="0"/>
              </a:rPr>
              <a:t>Each </a:t>
            </a:r>
            <a:r>
              <a:rPr lang="en-IN" b="1" dirty="0">
                <a:latin typeface="Maiandra GD" panose="020E0502030308020204" pitchFamily="34" charset="0"/>
              </a:rPr>
              <a:t>geography</a:t>
            </a:r>
            <a:r>
              <a:rPr lang="en-IN" dirty="0">
                <a:latin typeface="Maiandra GD" panose="020E0502030308020204" pitchFamily="34" charset="0"/>
              </a:rPr>
              <a:t> instance must fit inside a single hemisphere. No spatial objects larger than a hemisphere can be stored.</a:t>
            </a:r>
          </a:p>
          <a:p>
            <a:r>
              <a:rPr lang="en-IN" dirty="0">
                <a:latin typeface="Maiandra GD" panose="020E0502030308020204" pitchFamily="34" charset="0"/>
              </a:rPr>
              <a:t>Any </a:t>
            </a:r>
            <a:r>
              <a:rPr lang="en-IN" b="1" dirty="0">
                <a:latin typeface="Maiandra GD" panose="020E0502030308020204" pitchFamily="34" charset="0"/>
              </a:rPr>
              <a:t>geography</a:t>
            </a:r>
            <a:r>
              <a:rPr lang="en-IN" dirty="0">
                <a:latin typeface="Maiandra GD" panose="020E0502030308020204" pitchFamily="34" charset="0"/>
              </a:rPr>
              <a:t> instance from an Open Geospatial Consortium (OGC) Well-Known Text (WKT) or Well-Known Binary (WKB) representation that produces an object larger than a hemisphere throws an </a:t>
            </a:r>
            <a:r>
              <a:rPr lang="en-IN" b="1" dirty="0" err="1">
                <a:latin typeface="Maiandra GD" panose="020E0502030308020204" pitchFamily="34" charset="0"/>
              </a:rPr>
              <a:t>ArgumentException</a:t>
            </a:r>
            <a:r>
              <a:rPr lang="en-IN" dirty="0">
                <a:latin typeface="Maiandra GD" panose="020E0502030308020204" pitchFamily="34" charset="0"/>
              </a:rPr>
              <a:t>.</a:t>
            </a:r>
          </a:p>
          <a:p>
            <a:r>
              <a:rPr lang="en-IN" dirty="0">
                <a:latin typeface="Maiandra GD" panose="020E0502030308020204" pitchFamily="34" charset="0"/>
              </a:rPr>
              <a:t>The </a:t>
            </a:r>
            <a:r>
              <a:rPr lang="en-IN" b="1" dirty="0">
                <a:latin typeface="Maiandra GD" panose="020E0502030308020204" pitchFamily="34" charset="0"/>
              </a:rPr>
              <a:t>geography</a:t>
            </a:r>
            <a:r>
              <a:rPr lang="en-IN" dirty="0">
                <a:latin typeface="Maiandra GD" panose="020E0502030308020204" pitchFamily="34" charset="0"/>
              </a:rPr>
              <a:t> data type methods that require the input of two </a:t>
            </a:r>
            <a:r>
              <a:rPr lang="en-IN" b="1" dirty="0">
                <a:latin typeface="Maiandra GD" panose="020E0502030308020204" pitchFamily="34" charset="0"/>
              </a:rPr>
              <a:t>geography</a:t>
            </a:r>
            <a:r>
              <a:rPr lang="en-IN" dirty="0">
                <a:latin typeface="Maiandra GD" panose="020E0502030308020204" pitchFamily="34" charset="0"/>
              </a:rPr>
              <a:t> instances, such as </a:t>
            </a:r>
            <a:r>
              <a:rPr lang="en-IN" dirty="0" err="1">
                <a:latin typeface="Maiandra GD" panose="020E0502030308020204" pitchFamily="34" charset="0"/>
              </a:rPr>
              <a:t>STIntersection</a:t>
            </a:r>
            <a:r>
              <a:rPr lang="en-IN" dirty="0">
                <a:latin typeface="Maiandra GD" panose="020E0502030308020204" pitchFamily="34" charset="0"/>
              </a:rPr>
              <a:t>(), </a:t>
            </a:r>
            <a:r>
              <a:rPr lang="en-IN" dirty="0" err="1">
                <a:latin typeface="Maiandra GD" panose="020E0502030308020204" pitchFamily="34" charset="0"/>
              </a:rPr>
              <a:t>STUnion</a:t>
            </a:r>
            <a:r>
              <a:rPr lang="en-IN" dirty="0">
                <a:latin typeface="Maiandra GD" panose="020E0502030308020204" pitchFamily="34" charset="0"/>
              </a:rPr>
              <a:t>(), </a:t>
            </a:r>
            <a:r>
              <a:rPr lang="en-IN" dirty="0" err="1">
                <a:latin typeface="Maiandra GD" panose="020E0502030308020204" pitchFamily="34" charset="0"/>
              </a:rPr>
              <a:t>STDifference</a:t>
            </a:r>
            <a:r>
              <a:rPr lang="en-IN" dirty="0">
                <a:latin typeface="Maiandra GD" panose="020E0502030308020204" pitchFamily="34" charset="0"/>
              </a:rPr>
              <a:t>(), and </a:t>
            </a:r>
            <a:r>
              <a:rPr lang="en-IN" dirty="0" err="1">
                <a:latin typeface="Maiandra GD" panose="020E0502030308020204" pitchFamily="34" charset="0"/>
              </a:rPr>
              <a:t>STSymDifference</a:t>
            </a:r>
            <a:r>
              <a:rPr lang="en-IN" dirty="0">
                <a:latin typeface="Maiandra GD" panose="020E0502030308020204" pitchFamily="34" charset="0"/>
              </a:rPr>
              <a:t>(), will return null if the results from the methods do not fit inside a single hemisphere. </a:t>
            </a:r>
            <a:r>
              <a:rPr lang="en-IN" dirty="0" err="1">
                <a:latin typeface="Maiandra GD" panose="020E0502030308020204" pitchFamily="34" charset="0"/>
              </a:rPr>
              <a:t>STBuffer</a:t>
            </a:r>
            <a:r>
              <a:rPr lang="en-IN" dirty="0">
                <a:latin typeface="Maiandra GD" panose="020E0502030308020204" pitchFamily="34" charset="0"/>
              </a:rPr>
              <a:t>() will also return null if the output exceeds a single hemisphere.</a:t>
            </a:r>
          </a:p>
          <a:p>
            <a:endParaRPr lang="en-IN" dirty="0">
              <a:latin typeface="Maiandra GD" panose="020E0502030308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64919915"/>
      </p:ext>
    </p:extLst>
  </p:cSld>
  <p:clrMapOvr>
    <a:masterClrMapping/>
  </p:clrMapOvr>
  <mc:AlternateContent xmlns:mc="http://schemas.openxmlformats.org/markup-compatibility/2006">
    <mc:Choice xmlns:p14="http://schemas.microsoft.com/office/powerpoint/2010/main" Requires="p14">
      <p:transition spd="slow" p14:dur="2000" advTm="53977"/>
    </mc:Choice>
    <mc:Fallback>
      <p:transition spd="slow" advTm="53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IN" dirty="0">
                <a:solidFill>
                  <a:srgbClr val="0070C0"/>
                </a:solidFill>
                <a:latin typeface="Maiandra GD" panose="020E0502030308020204" pitchFamily="34" charset="0"/>
              </a:rPr>
              <a:t>Spatial Data </a:t>
            </a:r>
            <a:r>
              <a:rPr lang="en-IN" dirty="0" smtClean="0">
                <a:solidFill>
                  <a:srgbClr val="0070C0"/>
                </a:solidFill>
                <a:latin typeface="Maiandra GD" panose="020E0502030308020204" pitchFamily="34" charset="0"/>
              </a:rPr>
              <a:t>Objects</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571500" y="1371600"/>
            <a:ext cx="8153400" cy="4505235"/>
          </a:xfrm>
        </p:spPr>
        <p:txBody>
          <a:bodyPr>
            <a:normAutofit fontScale="85000" lnSpcReduction="20000"/>
          </a:bodyPr>
          <a:lstStyle/>
          <a:p>
            <a:r>
              <a:rPr lang="en-IN" dirty="0">
                <a:latin typeface="Maiandra GD" panose="020E0502030308020204" pitchFamily="34" charset="0"/>
              </a:rPr>
              <a:t>The </a:t>
            </a:r>
            <a:r>
              <a:rPr lang="en-IN" b="1" dirty="0">
                <a:latin typeface="Maiandra GD" panose="020E0502030308020204" pitchFamily="34" charset="0"/>
              </a:rPr>
              <a:t>geometry</a:t>
            </a:r>
            <a:r>
              <a:rPr lang="en-IN" dirty="0">
                <a:latin typeface="Maiandra GD" panose="020E0502030308020204" pitchFamily="34" charset="0"/>
              </a:rPr>
              <a:t> and </a:t>
            </a:r>
            <a:r>
              <a:rPr lang="en-IN" b="1" dirty="0">
                <a:latin typeface="Maiandra GD" panose="020E0502030308020204" pitchFamily="34" charset="0"/>
              </a:rPr>
              <a:t>geography</a:t>
            </a:r>
            <a:r>
              <a:rPr lang="en-IN" dirty="0">
                <a:latin typeface="Maiandra GD" panose="020E0502030308020204" pitchFamily="34" charset="0"/>
              </a:rPr>
              <a:t> data types support sixteen spatial data objects, or instance types. However, only eleven of these instance types are </a:t>
            </a:r>
            <a:r>
              <a:rPr lang="en-IN" i="1" dirty="0">
                <a:latin typeface="Maiandra GD" panose="020E0502030308020204" pitchFamily="34" charset="0"/>
              </a:rPr>
              <a:t>instantiable</a:t>
            </a:r>
            <a:r>
              <a:rPr lang="en-IN" dirty="0">
                <a:latin typeface="Maiandra GD" panose="020E0502030308020204" pitchFamily="34" charset="0"/>
              </a:rPr>
              <a:t>; you can create and work with these instances (or instantiate them) in a database. </a:t>
            </a:r>
            <a:endParaRPr lang="en-IN" dirty="0" smtClean="0">
              <a:latin typeface="Maiandra GD" panose="020E0502030308020204" pitchFamily="34" charset="0"/>
            </a:endParaRPr>
          </a:p>
          <a:p>
            <a:r>
              <a:rPr lang="en-IN" dirty="0" smtClean="0">
                <a:latin typeface="Maiandra GD" panose="020E0502030308020204" pitchFamily="34" charset="0"/>
              </a:rPr>
              <a:t>These </a:t>
            </a:r>
            <a:r>
              <a:rPr lang="en-IN" dirty="0">
                <a:latin typeface="Maiandra GD" panose="020E0502030308020204" pitchFamily="34" charset="0"/>
              </a:rPr>
              <a:t>instances derive certain properties from their parent data types that distinguish them as </a:t>
            </a:r>
            <a:r>
              <a:rPr lang="en-IN" b="1" dirty="0">
                <a:latin typeface="Maiandra GD" panose="020E0502030308020204" pitchFamily="34" charset="0"/>
              </a:rPr>
              <a:t>Points</a:t>
            </a:r>
            <a:r>
              <a:rPr lang="en-IN" dirty="0">
                <a:latin typeface="Maiandra GD" panose="020E0502030308020204" pitchFamily="34" charset="0"/>
              </a:rPr>
              <a:t>, </a:t>
            </a:r>
            <a:r>
              <a:rPr lang="en-IN" b="1" dirty="0" err="1" smtClean="0">
                <a:latin typeface="Maiandra GD" panose="020E0502030308020204" pitchFamily="34" charset="0"/>
              </a:rPr>
              <a:t>LineStrings,CircularStrings</a:t>
            </a:r>
            <a:r>
              <a:rPr lang="en-IN" dirty="0">
                <a:latin typeface="Maiandra GD" panose="020E0502030308020204" pitchFamily="34" charset="0"/>
              </a:rPr>
              <a:t>, </a:t>
            </a:r>
            <a:r>
              <a:rPr lang="en-IN" b="1" dirty="0" err="1">
                <a:latin typeface="Maiandra GD" panose="020E0502030308020204" pitchFamily="34" charset="0"/>
              </a:rPr>
              <a:t>CompoundCurves</a:t>
            </a:r>
            <a:r>
              <a:rPr lang="en-IN" dirty="0">
                <a:latin typeface="Maiandra GD" panose="020E0502030308020204" pitchFamily="34" charset="0"/>
              </a:rPr>
              <a:t>, </a:t>
            </a:r>
            <a:r>
              <a:rPr lang="en-IN" b="1" dirty="0">
                <a:latin typeface="Maiandra GD" panose="020E0502030308020204" pitchFamily="34" charset="0"/>
              </a:rPr>
              <a:t>Polygons</a:t>
            </a:r>
            <a:r>
              <a:rPr lang="en-IN" dirty="0">
                <a:latin typeface="Maiandra GD" panose="020E0502030308020204" pitchFamily="34" charset="0"/>
              </a:rPr>
              <a:t>, </a:t>
            </a:r>
            <a:r>
              <a:rPr lang="en-IN" b="1" dirty="0" err="1">
                <a:latin typeface="Maiandra GD" panose="020E0502030308020204" pitchFamily="34" charset="0"/>
              </a:rPr>
              <a:t>CurvePolygons</a:t>
            </a:r>
            <a:r>
              <a:rPr lang="en-IN" dirty="0">
                <a:latin typeface="Maiandra GD" panose="020E0502030308020204" pitchFamily="34" charset="0"/>
              </a:rPr>
              <a:t> or as multiple </a:t>
            </a:r>
            <a:r>
              <a:rPr lang="en-IN" b="1" dirty="0">
                <a:latin typeface="Maiandra GD" panose="020E0502030308020204" pitchFamily="34" charset="0"/>
              </a:rPr>
              <a:t>geometry</a:t>
            </a:r>
            <a:r>
              <a:rPr lang="en-IN" dirty="0">
                <a:latin typeface="Maiandra GD" panose="020E0502030308020204" pitchFamily="34" charset="0"/>
              </a:rPr>
              <a:t> or </a:t>
            </a:r>
            <a:r>
              <a:rPr lang="en-IN" b="1" dirty="0">
                <a:latin typeface="Maiandra GD" panose="020E0502030308020204" pitchFamily="34" charset="0"/>
              </a:rPr>
              <a:t>geography</a:t>
            </a:r>
            <a:r>
              <a:rPr lang="en-IN" dirty="0">
                <a:latin typeface="Maiandra GD" panose="020E0502030308020204" pitchFamily="34" charset="0"/>
              </a:rPr>
              <a:t> instances in a </a:t>
            </a:r>
            <a:r>
              <a:rPr lang="en-IN" b="1" dirty="0" err="1">
                <a:latin typeface="Maiandra GD" panose="020E0502030308020204" pitchFamily="34" charset="0"/>
              </a:rPr>
              <a:t>GeometryCollection</a:t>
            </a:r>
            <a:r>
              <a:rPr lang="en-IN" dirty="0">
                <a:latin typeface="Maiandra GD" panose="020E0502030308020204" pitchFamily="34" charset="0"/>
              </a:rPr>
              <a:t>. </a:t>
            </a:r>
            <a:r>
              <a:rPr lang="en-IN" b="1" dirty="0">
                <a:latin typeface="Maiandra GD" panose="020E0502030308020204" pitchFamily="34" charset="0"/>
              </a:rPr>
              <a:t>Geography</a:t>
            </a:r>
            <a:r>
              <a:rPr lang="en-IN" dirty="0">
                <a:latin typeface="Maiandra GD" panose="020E0502030308020204" pitchFamily="34" charset="0"/>
              </a:rPr>
              <a:t> type has an additional instance type, </a:t>
            </a:r>
            <a:r>
              <a:rPr lang="en-IN" b="1" dirty="0" err="1">
                <a:latin typeface="Maiandra GD" panose="020E0502030308020204" pitchFamily="34" charset="0"/>
              </a:rPr>
              <a:t>FullGlobe</a:t>
            </a:r>
            <a:r>
              <a:rPr lang="en-IN" dirty="0">
                <a:latin typeface="Maiandra GD" panose="020E0502030308020204" pitchFamily="34" charset="0"/>
              </a:rPr>
              <a:t>.</a:t>
            </a:r>
          </a:p>
        </p:txBody>
      </p:sp>
      <p:sp>
        <p:nvSpPr>
          <p:cNvPr id="5" name="TextBox 4"/>
          <p:cNvSpPr txBox="1"/>
          <p:nvPr/>
        </p:nvSpPr>
        <p:spPr>
          <a:xfrm>
            <a:off x="381000" y="6257835"/>
            <a:ext cx="8534400" cy="1200329"/>
          </a:xfrm>
          <a:prstGeom prst="rect">
            <a:avLst/>
          </a:prstGeom>
          <a:noFill/>
        </p:spPr>
        <p:txBody>
          <a:bodyPr wrap="square" rtlCol="0">
            <a:spAutoFit/>
          </a:bodyPr>
          <a:lstStyle/>
          <a:p>
            <a:r>
              <a:rPr lang="en-IN" dirty="0">
                <a:solidFill>
                  <a:srgbClr val="FF0000"/>
                </a:solidFill>
                <a:latin typeface="Maiandra GD" panose="020E0502030308020204" pitchFamily="34" charset="0"/>
              </a:rPr>
              <a:t>References</a:t>
            </a:r>
            <a:r>
              <a:rPr lang="en-IN" dirty="0">
                <a:latin typeface="Maiandra GD" panose="020E0502030308020204" pitchFamily="34" charset="0"/>
              </a:rPr>
              <a:t>:</a:t>
            </a:r>
            <a:r>
              <a:rPr lang="en-IN" dirty="0">
                <a:latin typeface="Maiandra GD" panose="020E0502030308020204" pitchFamily="34" charset="0"/>
                <a:hlinkClick r:id="rId4"/>
              </a:rPr>
              <a:t> https://www.red-gate.com/simple-talk/sql/t-sql-programming/introduction-to-sql-server-spatial-data/</a:t>
            </a:r>
            <a:endParaRPr lang="en-IN" dirty="0">
              <a:latin typeface="Maiandra GD" panose="020E0502030308020204" pitchFamily="34" charset="0"/>
            </a:endParaRPr>
          </a:p>
          <a:p>
            <a:endParaRPr lang="en-IN" dirty="0">
              <a:latin typeface="Maiandra GD" panose="020E0502030308020204" pitchFamily="34" charset="0"/>
            </a:endParaRPr>
          </a:p>
          <a:p>
            <a:endParaRPr lang="en-IN" dirty="0">
              <a:latin typeface="Maiandra GD" panose="020E0502030308020204" pitchFamily="34"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1639941"/>
      </p:ext>
    </p:extLst>
  </p:cSld>
  <p:clrMapOvr>
    <a:masterClrMapping/>
  </p:clrMapOvr>
  <mc:AlternateContent xmlns:mc="http://schemas.openxmlformats.org/markup-compatibility/2006">
    <mc:Choice xmlns:p14="http://schemas.microsoft.com/office/powerpoint/2010/main" Requires="p14">
      <p:transition spd="slow" p14:dur="2000" advTm="40791"/>
    </mc:Choice>
    <mc:Fallback>
      <p:transition spd="slow" advTm="40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rgbClr val="0070C0"/>
                </a:solidFill>
                <a:latin typeface="Maiandra GD" panose="020E0502030308020204" pitchFamily="34" charset="0"/>
              </a:rPr>
              <a:t>INTRODUCTION OF SPATIAL SQL</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152400" y="2124075"/>
            <a:ext cx="5714999" cy="3200400"/>
          </a:xfrm>
        </p:spPr>
        <p:txBody>
          <a:bodyPr>
            <a:normAutofit fontScale="62500" lnSpcReduction="20000"/>
          </a:bodyPr>
          <a:lstStyle/>
          <a:p>
            <a:pPr fontAlgn="base"/>
            <a:r>
              <a:rPr lang="en-IN" dirty="0">
                <a:latin typeface="Maiandra GD" panose="020E0502030308020204" pitchFamily="34" charset="0"/>
              </a:rPr>
              <a:t>Spatial data, also known as geospatial data or geographic information, is data that identifies the geographic location of features and boundaries on Earth. We usually use spatial data to store coordinates, topology, or other data that can be mapped</a:t>
            </a:r>
            <a:r>
              <a:rPr lang="en-IN" dirty="0" smtClean="0">
                <a:latin typeface="Maiandra GD" panose="020E0502030308020204" pitchFamily="34" charset="0"/>
              </a:rPr>
              <a:t>.</a:t>
            </a:r>
            <a:endParaRPr lang="en-IN" dirty="0">
              <a:latin typeface="Maiandra GD" panose="020E0502030308020204" pitchFamily="34" charset="0"/>
            </a:endParaRPr>
          </a:p>
          <a:p>
            <a:pPr fontAlgn="base"/>
            <a:r>
              <a:rPr lang="en-IN" dirty="0">
                <a:latin typeface="Maiandra GD" panose="020E0502030308020204" pitchFamily="34" charset="0"/>
              </a:rPr>
              <a:t>Because Earth is a sphere, we use latitude and longitude coordinates to define a location on its surface. Coordinates are measured in degrees and represent angular distances calculated from the earth’s </a:t>
            </a:r>
            <a:r>
              <a:rPr lang="en-IN" dirty="0" err="1">
                <a:latin typeface="Maiandra GD" panose="020E0502030308020204" pitchFamily="34" charset="0"/>
              </a:rPr>
              <a:t>center</a:t>
            </a:r>
            <a:r>
              <a:rPr lang="en-IN" dirty="0">
                <a:latin typeface="Maiandra GD" panose="020E0502030308020204" pitchFamily="34" charset="0"/>
              </a:rPr>
              <a:t>.</a:t>
            </a:r>
          </a:p>
          <a:p>
            <a:pPr marL="68580" indent="0" fontAlgn="base">
              <a:buNone/>
            </a:pPr>
            <a:endParaRPr lang="en-IN" dirty="0">
              <a:latin typeface="Maiandra GD" panose="020E0502030308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2590800"/>
            <a:ext cx="2247900" cy="2266950"/>
          </a:xfrm>
          <a:prstGeom prst="rect">
            <a:avLst/>
          </a:prstGeom>
        </p:spPr>
      </p:pic>
      <p:sp>
        <p:nvSpPr>
          <p:cNvPr id="5" name="TextBox 4"/>
          <p:cNvSpPr txBox="1"/>
          <p:nvPr/>
        </p:nvSpPr>
        <p:spPr>
          <a:xfrm>
            <a:off x="0" y="6165502"/>
            <a:ext cx="8420100" cy="646331"/>
          </a:xfrm>
          <a:prstGeom prst="rect">
            <a:avLst/>
          </a:prstGeom>
          <a:noFill/>
        </p:spPr>
        <p:txBody>
          <a:bodyPr wrap="square" rtlCol="0">
            <a:spAutoFit/>
          </a:bodyPr>
          <a:lstStyle/>
          <a:p>
            <a:r>
              <a:rPr lang="en-IN" dirty="0" smtClean="0">
                <a:solidFill>
                  <a:srgbClr val="FF0000"/>
                </a:solidFill>
                <a:latin typeface="Maiandra GD" panose="020E0502030308020204" pitchFamily="34" charset="0"/>
              </a:rPr>
              <a:t>References</a:t>
            </a:r>
            <a:r>
              <a:rPr lang="en-IN" dirty="0" smtClean="0">
                <a:latin typeface="Maiandra GD" panose="020E0502030308020204" pitchFamily="34" charset="0"/>
              </a:rPr>
              <a:t>:</a:t>
            </a:r>
            <a:r>
              <a:rPr lang="en-IN" dirty="0">
                <a:latin typeface="Maiandra GD" panose="020E0502030308020204" pitchFamily="34" charset="0"/>
                <a:hlinkClick r:id="rId5"/>
              </a:rPr>
              <a:t> https://www.red-gate.com/simple-talk/sql/t-sql-programming/introduction-to-sql-server-spatial-data/</a:t>
            </a:r>
            <a:endParaRPr lang="en-IN" dirty="0">
              <a:latin typeface="Maiandra GD" panose="020E0502030308020204" pitchFamily="34"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23614742"/>
      </p:ext>
    </p:extLst>
  </p:cSld>
  <p:clrMapOvr>
    <a:masterClrMapping/>
  </p:clrMapOvr>
  <mc:AlternateContent xmlns:mc="http://schemas.openxmlformats.org/markup-compatibility/2006">
    <mc:Choice xmlns:p14="http://schemas.microsoft.com/office/powerpoint/2010/main" Requires="p14">
      <p:transition spd="slow" p14:dur="2000" advTm="34400"/>
    </mc:Choice>
    <mc:Fallback>
      <p:transition spd="slow" advTm="34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2133600"/>
          </a:xfrm>
        </p:spPr>
        <p:txBody>
          <a:bodyPr>
            <a:normAutofit fontScale="85000" lnSpcReduction="10000"/>
          </a:bodyPr>
          <a:lstStyle/>
          <a:p>
            <a:pPr marL="0" indent="0">
              <a:buNone/>
            </a:pPr>
            <a:r>
              <a:rPr lang="en-IN" dirty="0">
                <a:latin typeface="Maiandra GD" panose="020E0502030308020204" pitchFamily="34" charset="0"/>
              </a:rPr>
              <a:t>The figure below depicts the </a:t>
            </a:r>
            <a:r>
              <a:rPr lang="en-IN" b="1" dirty="0">
                <a:latin typeface="Maiandra GD" panose="020E0502030308020204" pitchFamily="34" charset="0"/>
              </a:rPr>
              <a:t>geometry</a:t>
            </a:r>
            <a:r>
              <a:rPr lang="en-IN" dirty="0">
                <a:latin typeface="Maiandra GD" panose="020E0502030308020204" pitchFamily="34" charset="0"/>
              </a:rPr>
              <a:t> hierarchy upon which the </a:t>
            </a:r>
            <a:r>
              <a:rPr lang="en-IN" b="1" dirty="0">
                <a:latin typeface="Maiandra GD" panose="020E0502030308020204" pitchFamily="34" charset="0"/>
              </a:rPr>
              <a:t>geometry</a:t>
            </a:r>
            <a:r>
              <a:rPr lang="en-IN" dirty="0">
                <a:latin typeface="Maiandra GD" panose="020E0502030308020204" pitchFamily="34" charset="0"/>
              </a:rPr>
              <a:t> and </a:t>
            </a:r>
            <a:r>
              <a:rPr lang="en-IN" b="1" dirty="0">
                <a:latin typeface="Maiandra GD" panose="020E0502030308020204" pitchFamily="34" charset="0"/>
              </a:rPr>
              <a:t>geography</a:t>
            </a:r>
            <a:r>
              <a:rPr lang="en-IN" dirty="0">
                <a:latin typeface="Maiandra GD" panose="020E0502030308020204" pitchFamily="34" charset="0"/>
              </a:rPr>
              <a:t> data types are based. The instantiable types of </a:t>
            </a:r>
            <a:r>
              <a:rPr lang="en-IN" b="1" dirty="0">
                <a:latin typeface="Maiandra GD" panose="020E0502030308020204" pitchFamily="34" charset="0"/>
              </a:rPr>
              <a:t>geometry</a:t>
            </a:r>
            <a:r>
              <a:rPr lang="en-IN" dirty="0">
                <a:latin typeface="Maiandra GD" panose="020E0502030308020204" pitchFamily="34" charset="0"/>
              </a:rPr>
              <a:t> and </a:t>
            </a:r>
            <a:r>
              <a:rPr lang="en-IN" b="1" dirty="0">
                <a:latin typeface="Maiandra GD" panose="020E0502030308020204" pitchFamily="34" charset="0"/>
              </a:rPr>
              <a:t>geography</a:t>
            </a:r>
            <a:r>
              <a:rPr lang="en-IN" dirty="0">
                <a:latin typeface="Maiandra GD" panose="020E0502030308020204" pitchFamily="34" charset="0"/>
              </a:rPr>
              <a:t> are indicated in blue.</a:t>
            </a:r>
          </a:p>
        </p:txBody>
      </p:sp>
      <p:pic>
        <p:nvPicPr>
          <p:cNvPr id="4" name="Picture 3" descr="geom_hierarchy"/>
          <p:cNvPicPr/>
          <p:nvPr/>
        </p:nvPicPr>
        <p:blipFill>
          <a:blip r:embed="rId4">
            <a:extLst>
              <a:ext uri="{28A0092B-C50C-407E-A947-70E740481C1C}">
                <a14:useLocalDpi xmlns:a14="http://schemas.microsoft.com/office/drawing/2010/main" val="0"/>
              </a:ext>
            </a:extLst>
          </a:blip>
          <a:srcRect/>
          <a:stretch>
            <a:fillRect/>
          </a:stretch>
        </p:blipFill>
        <p:spPr bwMode="auto">
          <a:xfrm>
            <a:off x="228600" y="2667000"/>
            <a:ext cx="8534400" cy="373380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64019515"/>
      </p:ext>
    </p:extLst>
  </p:cSld>
  <p:clrMapOvr>
    <a:masterClrMapping/>
  </p:clrMapOvr>
  <mc:AlternateContent xmlns:mc="http://schemas.openxmlformats.org/markup-compatibility/2006">
    <mc:Choice xmlns:p14="http://schemas.microsoft.com/office/powerpoint/2010/main" Requires="p14">
      <p:transition spd="slow" p14:dur="2000" advTm="17473"/>
    </mc:Choice>
    <mc:Fallback>
      <p:transition spd="slow" advTm="17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763000" cy="6705600"/>
          </a:xfrm>
        </p:spPr>
        <p:txBody>
          <a:bodyPr>
            <a:normAutofit fontScale="77500" lnSpcReduction="20000"/>
          </a:bodyPr>
          <a:lstStyle/>
          <a:p>
            <a:r>
              <a:rPr lang="en-IN" dirty="0">
                <a:latin typeface="Maiandra GD" panose="020E0502030308020204" pitchFamily="34" charset="0"/>
              </a:rPr>
              <a:t>As the figure indicates, the ten instantiable types of the </a:t>
            </a:r>
            <a:r>
              <a:rPr lang="en-IN" b="1" dirty="0">
                <a:latin typeface="Maiandra GD" panose="020E0502030308020204" pitchFamily="34" charset="0"/>
              </a:rPr>
              <a:t>geometry</a:t>
            </a:r>
            <a:r>
              <a:rPr lang="en-IN" dirty="0">
                <a:latin typeface="Maiandra GD" panose="020E0502030308020204" pitchFamily="34" charset="0"/>
              </a:rPr>
              <a:t> and </a:t>
            </a:r>
            <a:r>
              <a:rPr lang="en-IN" b="1" dirty="0">
                <a:latin typeface="Maiandra GD" panose="020E0502030308020204" pitchFamily="34" charset="0"/>
              </a:rPr>
              <a:t>geography</a:t>
            </a:r>
            <a:r>
              <a:rPr lang="en-IN" dirty="0">
                <a:latin typeface="Maiandra GD" panose="020E0502030308020204" pitchFamily="34" charset="0"/>
              </a:rPr>
              <a:t> data types are </a:t>
            </a:r>
            <a:r>
              <a:rPr lang="en-IN" b="1" dirty="0">
                <a:latin typeface="Maiandra GD" panose="020E0502030308020204" pitchFamily="34" charset="0"/>
              </a:rPr>
              <a:t>Point</a:t>
            </a:r>
            <a:r>
              <a:rPr lang="en-IN" dirty="0">
                <a:latin typeface="Maiandra GD" panose="020E0502030308020204" pitchFamily="34" charset="0"/>
              </a:rPr>
              <a:t>, </a:t>
            </a:r>
            <a:r>
              <a:rPr lang="en-IN" b="1" dirty="0">
                <a:latin typeface="Maiandra GD" panose="020E0502030308020204" pitchFamily="34" charset="0"/>
              </a:rPr>
              <a:t>MultiPoint</a:t>
            </a:r>
            <a:r>
              <a:rPr lang="en-IN" dirty="0">
                <a:latin typeface="Maiandra GD" panose="020E0502030308020204" pitchFamily="34" charset="0"/>
              </a:rPr>
              <a:t>, </a:t>
            </a:r>
            <a:r>
              <a:rPr lang="en-IN" b="1" dirty="0" err="1">
                <a:latin typeface="Maiandra GD" panose="020E0502030308020204" pitchFamily="34" charset="0"/>
              </a:rPr>
              <a:t>LineString</a:t>
            </a:r>
            <a:r>
              <a:rPr lang="en-IN" dirty="0">
                <a:latin typeface="Maiandra GD" panose="020E0502030308020204" pitchFamily="34" charset="0"/>
              </a:rPr>
              <a:t>, </a:t>
            </a:r>
            <a:r>
              <a:rPr lang="en-IN" b="1" dirty="0" err="1">
                <a:latin typeface="Maiandra GD" panose="020E0502030308020204" pitchFamily="34" charset="0"/>
              </a:rPr>
              <a:t>CircularString</a:t>
            </a:r>
            <a:r>
              <a:rPr lang="en-IN" dirty="0">
                <a:latin typeface="Maiandra GD" panose="020E0502030308020204" pitchFamily="34" charset="0"/>
              </a:rPr>
              <a:t>, </a:t>
            </a:r>
            <a:r>
              <a:rPr lang="en-IN" b="1" dirty="0" err="1">
                <a:latin typeface="Maiandra GD" panose="020E0502030308020204" pitchFamily="34" charset="0"/>
              </a:rPr>
              <a:t>MultiLineString</a:t>
            </a:r>
            <a:r>
              <a:rPr lang="en-IN" dirty="0">
                <a:latin typeface="Maiandra GD" panose="020E0502030308020204" pitchFamily="34" charset="0"/>
              </a:rPr>
              <a:t>, </a:t>
            </a:r>
            <a:r>
              <a:rPr lang="en-IN" b="1" dirty="0" err="1">
                <a:latin typeface="Maiandra GD" panose="020E0502030308020204" pitchFamily="34" charset="0"/>
              </a:rPr>
              <a:t>CompoundCurve</a:t>
            </a:r>
            <a:r>
              <a:rPr lang="en-IN" dirty="0">
                <a:latin typeface="Maiandra GD" panose="020E0502030308020204" pitchFamily="34" charset="0"/>
              </a:rPr>
              <a:t>, </a:t>
            </a:r>
            <a:r>
              <a:rPr lang="en-IN" b="1" dirty="0">
                <a:latin typeface="Maiandra GD" panose="020E0502030308020204" pitchFamily="34" charset="0"/>
              </a:rPr>
              <a:t>Polygon</a:t>
            </a:r>
            <a:r>
              <a:rPr lang="en-IN" dirty="0">
                <a:latin typeface="Maiandra GD" panose="020E0502030308020204" pitchFamily="34" charset="0"/>
              </a:rPr>
              <a:t>, </a:t>
            </a:r>
            <a:r>
              <a:rPr lang="en-IN" b="1" dirty="0" err="1">
                <a:latin typeface="Maiandra GD" panose="020E0502030308020204" pitchFamily="34" charset="0"/>
              </a:rPr>
              <a:t>CurvePolygon</a:t>
            </a:r>
            <a:r>
              <a:rPr lang="en-IN" dirty="0">
                <a:latin typeface="Maiandra GD" panose="020E0502030308020204" pitchFamily="34" charset="0"/>
              </a:rPr>
              <a:t>, </a:t>
            </a:r>
            <a:r>
              <a:rPr lang="en-IN" b="1" dirty="0" err="1">
                <a:latin typeface="Maiandra GD" panose="020E0502030308020204" pitchFamily="34" charset="0"/>
              </a:rPr>
              <a:t>MultiPolygon</a:t>
            </a:r>
            <a:r>
              <a:rPr lang="en-IN" dirty="0">
                <a:latin typeface="Maiandra GD" panose="020E0502030308020204" pitchFamily="34" charset="0"/>
              </a:rPr>
              <a:t>, and </a:t>
            </a:r>
            <a:r>
              <a:rPr lang="en-IN" b="1" dirty="0" err="1">
                <a:latin typeface="Maiandra GD" panose="020E0502030308020204" pitchFamily="34" charset="0"/>
              </a:rPr>
              <a:t>GeometryCollection</a:t>
            </a:r>
            <a:r>
              <a:rPr lang="en-IN" dirty="0">
                <a:latin typeface="Maiandra GD" panose="020E0502030308020204" pitchFamily="34" charset="0"/>
              </a:rPr>
              <a:t>. </a:t>
            </a:r>
            <a:endParaRPr lang="en-IN" dirty="0" smtClean="0">
              <a:latin typeface="Maiandra GD" panose="020E0502030308020204" pitchFamily="34" charset="0"/>
            </a:endParaRPr>
          </a:p>
          <a:p>
            <a:pPr marL="0" indent="0">
              <a:buNone/>
            </a:pPr>
            <a:endParaRPr lang="en-IN" dirty="0">
              <a:latin typeface="Maiandra GD" panose="020E0502030308020204" pitchFamily="34" charset="0"/>
            </a:endParaRPr>
          </a:p>
          <a:p>
            <a:r>
              <a:rPr lang="en-IN" dirty="0" smtClean="0">
                <a:latin typeface="Maiandra GD" panose="020E0502030308020204" pitchFamily="34" charset="0"/>
              </a:rPr>
              <a:t>There </a:t>
            </a:r>
            <a:r>
              <a:rPr lang="en-IN" dirty="0">
                <a:latin typeface="Maiandra GD" panose="020E0502030308020204" pitchFamily="34" charset="0"/>
              </a:rPr>
              <a:t>is one additional instantiable type for the geography data type: </a:t>
            </a:r>
            <a:r>
              <a:rPr lang="en-IN" b="1" dirty="0" err="1">
                <a:latin typeface="Maiandra GD" panose="020E0502030308020204" pitchFamily="34" charset="0"/>
              </a:rPr>
              <a:t>FullGlobe</a:t>
            </a:r>
            <a:r>
              <a:rPr lang="en-IN" dirty="0">
                <a:latin typeface="Maiandra GD" panose="020E0502030308020204" pitchFamily="34" charset="0"/>
              </a:rPr>
              <a:t>. The </a:t>
            </a:r>
            <a:r>
              <a:rPr lang="en-IN" b="1" dirty="0">
                <a:latin typeface="Maiandra GD" panose="020E0502030308020204" pitchFamily="34" charset="0"/>
              </a:rPr>
              <a:t>geometry</a:t>
            </a:r>
            <a:r>
              <a:rPr lang="en-IN" dirty="0">
                <a:latin typeface="Maiandra GD" panose="020E0502030308020204" pitchFamily="34" charset="0"/>
              </a:rPr>
              <a:t> and </a:t>
            </a:r>
            <a:r>
              <a:rPr lang="en-IN" b="1" dirty="0">
                <a:latin typeface="Maiandra GD" panose="020E0502030308020204" pitchFamily="34" charset="0"/>
              </a:rPr>
              <a:t>geography</a:t>
            </a:r>
            <a:r>
              <a:rPr lang="en-IN" dirty="0">
                <a:latin typeface="Maiandra GD" panose="020E0502030308020204" pitchFamily="34" charset="0"/>
              </a:rPr>
              <a:t> types can recognize a specific instance as long as it is a well-formed instance, even if the instance is not defined explicitly. </a:t>
            </a:r>
            <a:endParaRPr lang="en-IN" dirty="0" smtClean="0">
              <a:latin typeface="Maiandra GD" panose="020E0502030308020204" pitchFamily="34" charset="0"/>
            </a:endParaRPr>
          </a:p>
          <a:p>
            <a:pPr marL="0" indent="0">
              <a:buNone/>
            </a:pPr>
            <a:endParaRPr lang="en-IN" dirty="0" smtClean="0">
              <a:latin typeface="Maiandra GD" panose="020E0502030308020204" pitchFamily="34" charset="0"/>
            </a:endParaRPr>
          </a:p>
          <a:p>
            <a:r>
              <a:rPr lang="en-IN" dirty="0" smtClean="0">
                <a:latin typeface="Maiandra GD" panose="020E0502030308020204" pitchFamily="34" charset="0"/>
              </a:rPr>
              <a:t>For </a:t>
            </a:r>
            <a:r>
              <a:rPr lang="en-IN" dirty="0">
                <a:latin typeface="Maiandra GD" panose="020E0502030308020204" pitchFamily="34" charset="0"/>
              </a:rPr>
              <a:t>example, if you define a </a:t>
            </a:r>
            <a:r>
              <a:rPr lang="en-IN" b="1" dirty="0">
                <a:latin typeface="Maiandra GD" panose="020E0502030308020204" pitchFamily="34" charset="0"/>
              </a:rPr>
              <a:t>Point</a:t>
            </a:r>
            <a:r>
              <a:rPr lang="en-IN" dirty="0">
                <a:latin typeface="Maiandra GD" panose="020E0502030308020204" pitchFamily="34" charset="0"/>
              </a:rPr>
              <a:t> instance explicitly using the </a:t>
            </a:r>
            <a:r>
              <a:rPr lang="en-IN" dirty="0" err="1">
                <a:latin typeface="Maiandra GD" panose="020E0502030308020204" pitchFamily="34" charset="0"/>
              </a:rPr>
              <a:t>STPointFromText</a:t>
            </a:r>
            <a:r>
              <a:rPr lang="en-IN" dirty="0">
                <a:latin typeface="Maiandra GD" panose="020E0502030308020204" pitchFamily="34" charset="0"/>
              </a:rPr>
              <a:t>() method, </a:t>
            </a:r>
            <a:r>
              <a:rPr lang="en-IN" b="1" dirty="0">
                <a:latin typeface="Maiandra GD" panose="020E0502030308020204" pitchFamily="34" charset="0"/>
              </a:rPr>
              <a:t>geometry</a:t>
            </a:r>
            <a:r>
              <a:rPr lang="en-IN" dirty="0">
                <a:latin typeface="Maiandra GD" panose="020E0502030308020204" pitchFamily="34" charset="0"/>
              </a:rPr>
              <a:t> and </a:t>
            </a:r>
            <a:r>
              <a:rPr lang="en-IN" b="1" dirty="0">
                <a:latin typeface="Maiandra GD" panose="020E0502030308020204" pitchFamily="34" charset="0"/>
              </a:rPr>
              <a:t>geography</a:t>
            </a:r>
            <a:r>
              <a:rPr lang="en-IN" dirty="0">
                <a:latin typeface="Maiandra GD" panose="020E0502030308020204" pitchFamily="34" charset="0"/>
              </a:rPr>
              <a:t> recognize the instance as a </a:t>
            </a:r>
            <a:r>
              <a:rPr lang="en-IN" b="1" dirty="0">
                <a:latin typeface="Maiandra GD" panose="020E0502030308020204" pitchFamily="34" charset="0"/>
              </a:rPr>
              <a:t>Point</a:t>
            </a:r>
            <a:r>
              <a:rPr lang="en-IN" dirty="0">
                <a:latin typeface="Maiandra GD" panose="020E0502030308020204" pitchFamily="34" charset="0"/>
              </a:rPr>
              <a:t>, as long as the method input is well-formed. If you define the same instance using the </a:t>
            </a:r>
            <a:r>
              <a:rPr lang="en-IN" dirty="0" err="1" smtClean="0">
                <a:latin typeface="Maiandra GD" panose="020E0502030308020204" pitchFamily="34" charset="0"/>
              </a:rPr>
              <a:t>STGeomFromText</a:t>
            </a:r>
            <a:r>
              <a:rPr lang="en-IN" dirty="0" smtClean="0">
                <a:latin typeface="Maiandra GD" panose="020E0502030308020204" pitchFamily="34" charset="0"/>
              </a:rPr>
              <a:t>()</a:t>
            </a:r>
            <a:r>
              <a:rPr lang="en-IN" dirty="0">
                <a:latin typeface="Maiandra GD" panose="020E0502030308020204" pitchFamily="34" charset="0"/>
              </a:rPr>
              <a:t> method, both the </a:t>
            </a:r>
            <a:r>
              <a:rPr lang="en-IN" b="1" dirty="0">
                <a:latin typeface="Maiandra GD" panose="020E0502030308020204" pitchFamily="34" charset="0"/>
              </a:rPr>
              <a:t>geometry</a:t>
            </a:r>
            <a:r>
              <a:rPr lang="en-IN" dirty="0">
                <a:latin typeface="Maiandra GD" panose="020E0502030308020204" pitchFamily="34" charset="0"/>
              </a:rPr>
              <a:t> and </a:t>
            </a:r>
            <a:r>
              <a:rPr lang="en-IN" b="1" dirty="0">
                <a:latin typeface="Maiandra GD" panose="020E0502030308020204" pitchFamily="34" charset="0"/>
              </a:rPr>
              <a:t>geography</a:t>
            </a:r>
            <a:r>
              <a:rPr lang="en-IN" dirty="0">
                <a:latin typeface="Maiandra GD" panose="020E0502030308020204" pitchFamily="34" charset="0"/>
              </a:rPr>
              <a:t> data types recognize the instance as a </a:t>
            </a:r>
            <a:r>
              <a:rPr lang="en-IN" b="1" dirty="0">
                <a:latin typeface="Maiandra GD" panose="020E0502030308020204" pitchFamily="34" charset="0"/>
              </a:rPr>
              <a:t>Point</a:t>
            </a:r>
            <a:r>
              <a:rPr lang="en-IN" dirty="0">
                <a:latin typeface="Maiandra GD" panose="020E0502030308020204" pitchFamily="34" charset="0"/>
              </a:rPr>
              <a: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05724147"/>
      </p:ext>
    </p:extLst>
  </p:cSld>
  <p:clrMapOvr>
    <a:masterClrMapping/>
  </p:clrMapOvr>
  <mc:AlternateContent xmlns:mc="http://schemas.openxmlformats.org/markup-compatibility/2006">
    <mc:Choice xmlns:p14="http://schemas.microsoft.com/office/powerpoint/2010/main" Requires="p14">
      <p:transition spd="slow" p14:dur="2000" advTm="51894"/>
    </mc:Choice>
    <mc:Fallback>
      <p:transition spd="slow" advTm="51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400" dirty="0">
                <a:solidFill>
                  <a:srgbClr val="0070C0"/>
                </a:solidFill>
                <a:latin typeface="Maiandra GD" panose="020E0502030308020204" pitchFamily="34" charset="0"/>
              </a:rPr>
              <a:t>The subtypes for geometry and geography types are divided into simple and collection types. Some methods like </a:t>
            </a:r>
            <a:r>
              <a:rPr lang="en-IN" sz="2400" dirty="0" err="1" smtClean="0">
                <a:solidFill>
                  <a:srgbClr val="0070C0"/>
                </a:solidFill>
                <a:latin typeface="Maiandra GD" panose="020E0502030308020204" pitchFamily="34" charset="0"/>
              </a:rPr>
              <a:t>STNumCurves</a:t>
            </a:r>
            <a:r>
              <a:rPr lang="en-IN" sz="2400" dirty="0" smtClean="0">
                <a:solidFill>
                  <a:srgbClr val="0070C0"/>
                </a:solidFill>
                <a:latin typeface="Maiandra GD" panose="020E0502030308020204" pitchFamily="34" charset="0"/>
              </a:rPr>
              <a:t>()</a:t>
            </a:r>
            <a:r>
              <a:rPr lang="en-IN" sz="2400" dirty="0">
                <a:solidFill>
                  <a:srgbClr val="0070C0"/>
                </a:solidFill>
                <a:latin typeface="Maiandra GD" panose="020E0502030308020204" pitchFamily="34" charset="0"/>
              </a:rPr>
              <a:t> work only with simple types.</a:t>
            </a:r>
          </a:p>
        </p:txBody>
      </p:sp>
      <p:sp>
        <p:nvSpPr>
          <p:cNvPr id="3" name="Text Placeholder 2"/>
          <p:cNvSpPr>
            <a:spLocks noGrp="1"/>
          </p:cNvSpPr>
          <p:nvPr>
            <p:ph type="body" idx="1"/>
          </p:nvPr>
        </p:nvSpPr>
        <p:spPr/>
        <p:txBody>
          <a:bodyPr/>
          <a:lstStyle/>
          <a:p>
            <a:r>
              <a:rPr lang="en-IN" b="0" dirty="0">
                <a:latin typeface="Maiandra GD" panose="020E0502030308020204" pitchFamily="34" charset="0"/>
              </a:rPr>
              <a:t>Simple types include:</a:t>
            </a:r>
            <a:endParaRPr lang="en-IN" dirty="0">
              <a:latin typeface="Maiandra GD" panose="020E0502030308020204" pitchFamily="34" charset="0"/>
            </a:endParaRPr>
          </a:p>
        </p:txBody>
      </p:sp>
      <p:sp>
        <p:nvSpPr>
          <p:cNvPr id="4" name="Content Placeholder 3"/>
          <p:cNvSpPr>
            <a:spLocks noGrp="1"/>
          </p:cNvSpPr>
          <p:nvPr>
            <p:ph sz="half" idx="2"/>
          </p:nvPr>
        </p:nvSpPr>
        <p:spPr/>
        <p:txBody>
          <a:bodyPr/>
          <a:lstStyle/>
          <a:p>
            <a:r>
              <a:rPr lang="en-IN" dirty="0" smtClean="0">
                <a:latin typeface="Maiandra GD" panose="020E0502030308020204" pitchFamily="34" charset="0"/>
              </a:rPr>
              <a:t>Point</a:t>
            </a:r>
          </a:p>
          <a:p>
            <a:r>
              <a:rPr lang="en-IN" dirty="0" err="1" smtClean="0">
                <a:latin typeface="Maiandra GD" panose="020E0502030308020204" pitchFamily="34" charset="0"/>
              </a:rPr>
              <a:t>LineString</a:t>
            </a:r>
            <a:endParaRPr lang="en-IN" dirty="0" smtClean="0">
              <a:latin typeface="Maiandra GD" panose="020E0502030308020204" pitchFamily="34" charset="0"/>
            </a:endParaRPr>
          </a:p>
          <a:p>
            <a:r>
              <a:rPr lang="en-IN" dirty="0" err="1" smtClean="0">
                <a:latin typeface="Maiandra GD" panose="020E0502030308020204" pitchFamily="34" charset="0"/>
              </a:rPr>
              <a:t>CircularString</a:t>
            </a:r>
            <a:endParaRPr lang="en-IN" dirty="0" smtClean="0">
              <a:latin typeface="Maiandra GD" panose="020E0502030308020204" pitchFamily="34" charset="0"/>
            </a:endParaRPr>
          </a:p>
          <a:p>
            <a:r>
              <a:rPr lang="en-IN" dirty="0" err="1" smtClean="0">
                <a:latin typeface="Maiandra GD" panose="020E0502030308020204" pitchFamily="34" charset="0"/>
              </a:rPr>
              <a:t>CompoundCurve</a:t>
            </a:r>
            <a:endParaRPr lang="en-IN" dirty="0" smtClean="0">
              <a:latin typeface="Maiandra GD" panose="020E0502030308020204" pitchFamily="34" charset="0"/>
            </a:endParaRPr>
          </a:p>
          <a:p>
            <a:r>
              <a:rPr lang="en-IN" dirty="0" smtClean="0">
                <a:latin typeface="Maiandra GD" panose="020E0502030308020204" pitchFamily="34" charset="0"/>
              </a:rPr>
              <a:t>Polygon</a:t>
            </a:r>
          </a:p>
          <a:p>
            <a:r>
              <a:rPr lang="en-IN" dirty="0" err="1" smtClean="0">
                <a:latin typeface="Maiandra GD" panose="020E0502030308020204" pitchFamily="34" charset="0"/>
              </a:rPr>
              <a:t>CurvePolygon</a:t>
            </a:r>
            <a:endParaRPr lang="en-IN" dirty="0" smtClean="0">
              <a:latin typeface="Maiandra GD" panose="020E0502030308020204" pitchFamily="34" charset="0"/>
            </a:endParaRPr>
          </a:p>
        </p:txBody>
      </p:sp>
      <p:sp>
        <p:nvSpPr>
          <p:cNvPr id="5" name="Text Placeholder 4"/>
          <p:cNvSpPr>
            <a:spLocks noGrp="1"/>
          </p:cNvSpPr>
          <p:nvPr>
            <p:ph type="body" sz="quarter" idx="3"/>
          </p:nvPr>
        </p:nvSpPr>
        <p:spPr/>
        <p:txBody>
          <a:bodyPr/>
          <a:lstStyle/>
          <a:p>
            <a:r>
              <a:rPr lang="en-IN" b="0" dirty="0">
                <a:latin typeface="Maiandra GD" panose="020E0502030308020204" pitchFamily="34" charset="0"/>
              </a:rPr>
              <a:t>Collection types include:</a:t>
            </a:r>
            <a:endParaRPr lang="en-IN" dirty="0">
              <a:latin typeface="Maiandra GD" panose="020E0502030308020204" pitchFamily="34" charset="0"/>
            </a:endParaRPr>
          </a:p>
        </p:txBody>
      </p:sp>
      <p:sp>
        <p:nvSpPr>
          <p:cNvPr id="6" name="Content Placeholder 5"/>
          <p:cNvSpPr>
            <a:spLocks noGrp="1"/>
          </p:cNvSpPr>
          <p:nvPr>
            <p:ph sz="quarter" idx="4"/>
          </p:nvPr>
        </p:nvSpPr>
        <p:spPr/>
        <p:txBody>
          <a:bodyPr/>
          <a:lstStyle/>
          <a:p>
            <a:r>
              <a:rPr lang="en-IN" dirty="0" smtClean="0">
                <a:solidFill>
                  <a:srgbClr val="002060"/>
                </a:solidFill>
                <a:latin typeface="Maiandra GD" panose="020E0502030308020204" pitchFamily="34" charset="0"/>
              </a:rPr>
              <a:t>MultiPoint</a:t>
            </a:r>
          </a:p>
          <a:p>
            <a:r>
              <a:rPr lang="en-IN" dirty="0" err="1" smtClean="0">
                <a:solidFill>
                  <a:srgbClr val="002060"/>
                </a:solidFill>
                <a:latin typeface="Maiandra GD" panose="020E0502030308020204" pitchFamily="34" charset="0"/>
              </a:rPr>
              <a:t>MultiLineString</a:t>
            </a:r>
            <a:endParaRPr lang="en-IN" dirty="0" smtClean="0">
              <a:solidFill>
                <a:srgbClr val="002060"/>
              </a:solidFill>
              <a:latin typeface="Maiandra GD" panose="020E0502030308020204" pitchFamily="34" charset="0"/>
            </a:endParaRPr>
          </a:p>
          <a:p>
            <a:r>
              <a:rPr lang="en-IN" dirty="0" err="1" smtClean="0">
                <a:solidFill>
                  <a:srgbClr val="002060"/>
                </a:solidFill>
                <a:latin typeface="Maiandra GD" panose="020E0502030308020204" pitchFamily="34" charset="0"/>
              </a:rPr>
              <a:t>MultiPolygon</a:t>
            </a:r>
            <a:endParaRPr lang="en-IN" dirty="0" smtClean="0">
              <a:solidFill>
                <a:srgbClr val="002060"/>
              </a:solidFill>
              <a:latin typeface="Maiandra GD" panose="020E0502030308020204" pitchFamily="34" charset="0"/>
            </a:endParaRPr>
          </a:p>
          <a:p>
            <a:r>
              <a:rPr lang="en-IN" dirty="0" err="1" smtClean="0">
                <a:solidFill>
                  <a:srgbClr val="002060"/>
                </a:solidFill>
                <a:latin typeface="Maiandra GD" panose="020E0502030308020204" pitchFamily="34" charset="0"/>
              </a:rPr>
              <a:t>GeometryCollection</a:t>
            </a:r>
            <a:endParaRPr lang="en-IN" dirty="0" smtClean="0">
              <a:solidFill>
                <a:srgbClr val="002060"/>
              </a:solidFill>
              <a:latin typeface="Maiandra GD" panose="020E0502030308020204" pitchFamily="34" charset="0"/>
            </a:endParaRPr>
          </a:p>
          <a:p>
            <a:endParaRPr lang="en-IN" dirty="0" smtClean="0">
              <a:solidFill>
                <a:srgbClr val="002060"/>
              </a:solidFill>
              <a:latin typeface="Maiandra GD" panose="020E0502030308020204" pitchFamily="34" charset="0"/>
            </a:endParaRPr>
          </a:p>
        </p:txBody>
      </p:sp>
      <p:sp>
        <p:nvSpPr>
          <p:cNvPr id="7" name="TextBox 6"/>
          <p:cNvSpPr txBox="1"/>
          <p:nvPr/>
        </p:nvSpPr>
        <p:spPr>
          <a:xfrm>
            <a:off x="-76199" y="6233663"/>
            <a:ext cx="9220200" cy="923330"/>
          </a:xfrm>
          <a:prstGeom prst="rect">
            <a:avLst/>
          </a:prstGeom>
          <a:noFill/>
        </p:spPr>
        <p:txBody>
          <a:bodyPr wrap="square" rtlCol="0">
            <a:spAutoFit/>
          </a:bodyPr>
          <a:lstStyle/>
          <a:p>
            <a:r>
              <a:rPr lang="en-IN" dirty="0">
                <a:solidFill>
                  <a:srgbClr val="FF0000"/>
                </a:solidFill>
              </a:rPr>
              <a:t>References</a:t>
            </a:r>
            <a:r>
              <a:rPr lang="en-IN" dirty="0"/>
              <a:t>: </a:t>
            </a:r>
            <a:r>
              <a:rPr lang="en-IN" dirty="0">
                <a:hlinkClick r:id="rId4"/>
              </a:rPr>
              <a:t>https://docs.microsoft.com/en-us/sql/relational-databases/spatial/spatial-data-types-overview?view=sql-server-ver15</a:t>
            </a:r>
            <a:endParaRPr lang="en-IN" dirty="0"/>
          </a:p>
          <a:p>
            <a:endParaRPr lang="en-IN"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69490191"/>
      </p:ext>
    </p:extLst>
  </p:cSld>
  <p:clrMapOvr>
    <a:masterClrMapping/>
  </p:clrMapOvr>
  <mc:AlternateContent xmlns:mc="http://schemas.openxmlformats.org/markup-compatibility/2006">
    <mc:Choice xmlns:p14="http://schemas.microsoft.com/office/powerpoint/2010/main" Requires="p14">
      <p:transition spd="slow" p14:dur="2000" advTm="28908"/>
    </mc:Choice>
    <mc:Fallback>
      <p:transition spd="slow" advTm="28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IN" dirty="0" smtClean="0">
                <a:solidFill>
                  <a:srgbClr val="0070C0"/>
                </a:solidFill>
                <a:latin typeface="Maiandra GD" panose="020E0502030308020204" pitchFamily="34" charset="0"/>
              </a:rPr>
              <a:t>Point</a:t>
            </a:r>
            <a:endParaRPr lang="en-IN" dirty="0">
              <a:solidFill>
                <a:srgbClr val="0070C0"/>
              </a:solidFill>
              <a:latin typeface="Maiandra GD" panose="020E0502030308020204" pitchFamily="34" charset="0"/>
            </a:endParaRPr>
          </a:p>
        </p:txBody>
      </p:sp>
      <p:sp>
        <p:nvSpPr>
          <p:cNvPr id="3" name="Text Placeholder 2"/>
          <p:cNvSpPr>
            <a:spLocks noGrp="1"/>
          </p:cNvSpPr>
          <p:nvPr>
            <p:ph type="body" idx="1"/>
          </p:nvPr>
        </p:nvSpPr>
        <p:spPr>
          <a:xfrm>
            <a:off x="436418" y="1752600"/>
            <a:ext cx="4040188" cy="639762"/>
          </a:xfrm>
        </p:spPr>
        <p:txBody>
          <a:bodyPr/>
          <a:lstStyle/>
          <a:p>
            <a:pPr algn="ctr"/>
            <a:r>
              <a:rPr lang="en-IN" b="0" dirty="0">
                <a:latin typeface="Maiandra GD" panose="020E0502030308020204" pitchFamily="34" charset="0"/>
              </a:rPr>
              <a:t>Geography Data </a:t>
            </a:r>
            <a:r>
              <a:rPr lang="en-IN" b="0" dirty="0" smtClean="0">
                <a:latin typeface="Maiandra GD" panose="020E0502030308020204" pitchFamily="34" charset="0"/>
              </a:rPr>
              <a:t>Type</a:t>
            </a:r>
            <a:endParaRPr lang="en-IN" b="0" dirty="0">
              <a:latin typeface="Maiandra GD" panose="020E0502030308020204" pitchFamily="34" charset="0"/>
            </a:endParaRPr>
          </a:p>
        </p:txBody>
      </p:sp>
      <p:sp>
        <p:nvSpPr>
          <p:cNvPr id="4" name="Content Placeholder 3"/>
          <p:cNvSpPr>
            <a:spLocks noGrp="1"/>
          </p:cNvSpPr>
          <p:nvPr>
            <p:ph sz="half" idx="2"/>
          </p:nvPr>
        </p:nvSpPr>
        <p:spPr>
          <a:xfrm>
            <a:off x="457200" y="2286000"/>
            <a:ext cx="4040188" cy="4332288"/>
          </a:xfrm>
        </p:spPr>
        <p:txBody>
          <a:bodyPr>
            <a:noAutofit/>
          </a:bodyPr>
          <a:lstStyle/>
          <a:p>
            <a:r>
              <a:rPr lang="en-IN" sz="1800" dirty="0">
                <a:latin typeface="Maiandra GD" panose="020E0502030308020204" pitchFamily="34" charset="0"/>
              </a:rPr>
              <a:t>The Point type for the geography data type represents a single location where </a:t>
            </a:r>
            <a:r>
              <a:rPr lang="en-IN" sz="1800" i="1" dirty="0" err="1">
                <a:latin typeface="Maiandra GD" panose="020E0502030308020204" pitchFamily="34" charset="0"/>
              </a:rPr>
              <a:t>Lat</a:t>
            </a:r>
            <a:r>
              <a:rPr lang="en-IN" sz="1800" dirty="0">
                <a:latin typeface="Maiandra GD" panose="020E0502030308020204" pitchFamily="34" charset="0"/>
              </a:rPr>
              <a:t> represents latitude and </a:t>
            </a:r>
            <a:r>
              <a:rPr lang="en-IN" sz="1800" i="1" dirty="0">
                <a:latin typeface="Maiandra GD" panose="020E0502030308020204" pitchFamily="34" charset="0"/>
              </a:rPr>
              <a:t>Long</a:t>
            </a:r>
            <a:r>
              <a:rPr lang="en-IN" sz="1800" dirty="0">
                <a:latin typeface="Maiandra GD" panose="020E0502030308020204" pitchFamily="34" charset="0"/>
              </a:rPr>
              <a:t> represents longitude. </a:t>
            </a:r>
            <a:endParaRPr lang="en-IN" sz="1800" dirty="0" smtClean="0">
              <a:latin typeface="Maiandra GD" panose="020E0502030308020204" pitchFamily="34" charset="0"/>
            </a:endParaRPr>
          </a:p>
          <a:p>
            <a:r>
              <a:rPr lang="en-IN" sz="1800" dirty="0" smtClean="0">
                <a:latin typeface="Maiandra GD" panose="020E0502030308020204" pitchFamily="34" charset="0"/>
              </a:rPr>
              <a:t>The </a:t>
            </a:r>
            <a:r>
              <a:rPr lang="en-IN" sz="1800" dirty="0">
                <a:latin typeface="Maiandra GD" panose="020E0502030308020204" pitchFamily="34" charset="0"/>
              </a:rPr>
              <a:t>values for latitude and longitude are measured in degrees. </a:t>
            </a:r>
            <a:endParaRPr lang="en-IN" sz="1800" dirty="0" smtClean="0">
              <a:latin typeface="Maiandra GD" panose="020E0502030308020204" pitchFamily="34" charset="0"/>
            </a:endParaRPr>
          </a:p>
          <a:p>
            <a:r>
              <a:rPr lang="en-IN" sz="1800" dirty="0" smtClean="0">
                <a:latin typeface="Maiandra GD" panose="020E0502030308020204" pitchFamily="34" charset="0"/>
              </a:rPr>
              <a:t>Values </a:t>
            </a:r>
            <a:r>
              <a:rPr lang="en-IN" sz="1800" dirty="0">
                <a:latin typeface="Maiandra GD" panose="020E0502030308020204" pitchFamily="34" charset="0"/>
              </a:rPr>
              <a:t>for latitude always lie in the interval [-90, 90], and values that are inputted outside this range will throw an exception. </a:t>
            </a:r>
            <a:endParaRPr lang="en-IN" sz="1800" dirty="0" smtClean="0">
              <a:latin typeface="Maiandra GD" panose="020E0502030308020204" pitchFamily="34" charset="0"/>
            </a:endParaRPr>
          </a:p>
          <a:p>
            <a:r>
              <a:rPr lang="en-IN" sz="1800" dirty="0" smtClean="0">
                <a:latin typeface="Maiandra GD" panose="020E0502030308020204" pitchFamily="34" charset="0"/>
              </a:rPr>
              <a:t>Values </a:t>
            </a:r>
            <a:r>
              <a:rPr lang="en-IN" sz="1800" dirty="0">
                <a:latin typeface="Maiandra GD" panose="020E0502030308020204" pitchFamily="34" charset="0"/>
              </a:rPr>
              <a:t>for longitude always lie in the interval (-180, 180], and values inputted outside this range are wrapped around to fit in this range.</a:t>
            </a:r>
          </a:p>
        </p:txBody>
      </p:sp>
      <p:sp>
        <p:nvSpPr>
          <p:cNvPr id="5" name="Text Placeholder 4"/>
          <p:cNvSpPr>
            <a:spLocks noGrp="1"/>
          </p:cNvSpPr>
          <p:nvPr>
            <p:ph type="body" sz="quarter" idx="3"/>
          </p:nvPr>
        </p:nvSpPr>
        <p:spPr>
          <a:xfrm>
            <a:off x="4645025" y="1752600"/>
            <a:ext cx="4041775" cy="639762"/>
          </a:xfrm>
        </p:spPr>
        <p:txBody>
          <a:bodyPr/>
          <a:lstStyle/>
          <a:p>
            <a:pPr algn="ctr"/>
            <a:r>
              <a:rPr lang="en-IN" b="0" dirty="0">
                <a:latin typeface="Maiandra GD" panose="020E0502030308020204" pitchFamily="34" charset="0"/>
              </a:rPr>
              <a:t>Geometry Data </a:t>
            </a:r>
            <a:r>
              <a:rPr lang="en-IN" b="0" dirty="0" smtClean="0">
                <a:latin typeface="Maiandra GD" panose="020E0502030308020204" pitchFamily="34" charset="0"/>
              </a:rPr>
              <a:t>Type</a:t>
            </a:r>
            <a:endParaRPr lang="en-IN" b="0" dirty="0">
              <a:latin typeface="Maiandra GD" panose="020E0502030308020204" pitchFamily="34" charset="0"/>
            </a:endParaRPr>
          </a:p>
        </p:txBody>
      </p:sp>
      <p:sp>
        <p:nvSpPr>
          <p:cNvPr id="6" name="Content Placeholder 5"/>
          <p:cNvSpPr>
            <a:spLocks noGrp="1"/>
          </p:cNvSpPr>
          <p:nvPr>
            <p:ph sz="quarter" idx="4"/>
          </p:nvPr>
        </p:nvSpPr>
        <p:spPr>
          <a:xfrm>
            <a:off x="4648200" y="2438400"/>
            <a:ext cx="4041775" cy="4332288"/>
          </a:xfrm>
        </p:spPr>
        <p:txBody>
          <a:bodyPr>
            <a:normAutofit fontScale="92500" lnSpcReduction="10000"/>
          </a:bodyPr>
          <a:lstStyle/>
          <a:p>
            <a:r>
              <a:rPr lang="en-IN" dirty="0">
                <a:latin typeface="Maiandra GD" panose="020E0502030308020204" pitchFamily="34" charset="0"/>
              </a:rPr>
              <a:t>The Point type for the geometry data type represents a single location where </a:t>
            </a:r>
            <a:r>
              <a:rPr lang="en-IN" i="1" dirty="0">
                <a:latin typeface="Maiandra GD" panose="020E0502030308020204" pitchFamily="34" charset="0"/>
              </a:rPr>
              <a:t>X</a:t>
            </a:r>
            <a:r>
              <a:rPr lang="en-IN" dirty="0">
                <a:latin typeface="Maiandra GD" panose="020E0502030308020204" pitchFamily="34" charset="0"/>
              </a:rPr>
              <a:t> represents the X-coordinate of the Point being generated and </a:t>
            </a:r>
            <a:r>
              <a:rPr lang="en-IN" i="1" dirty="0">
                <a:latin typeface="Maiandra GD" panose="020E0502030308020204" pitchFamily="34" charset="0"/>
              </a:rPr>
              <a:t>Y</a:t>
            </a:r>
            <a:r>
              <a:rPr lang="en-IN" dirty="0">
                <a:latin typeface="Maiandra GD" panose="020E0502030308020204" pitchFamily="34" charset="0"/>
              </a:rPr>
              <a:t> represents the Y-coordinate of the Point being generated. </a:t>
            </a:r>
            <a:endParaRPr lang="en-IN" dirty="0" smtClean="0">
              <a:latin typeface="Maiandra GD" panose="020E0502030308020204" pitchFamily="34" charset="0"/>
            </a:endParaRPr>
          </a:p>
          <a:p>
            <a:r>
              <a:rPr lang="en-IN" i="1" dirty="0" smtClean="0">
                <a:latin typeface="Maiandra GD" panose="020E0502030308020204" pitchFamily="34" charset="0"/>
              </a:rPr>
              <a:t>SRID</a:t>
            </a:r>
            <a:r>
              <a:rPr lang="en-IN" dirty="0">
                <a:latin typeface="Maiandra GD" panose="020E0502030308020204" pitchFamily="34" charset="0"/>
              </a:rPr>
              <a:t> represents the spatial reference ID of the </a:t>
            </a:r>
            <a:r>
              <a:rPr lang="en-IN" b="1" dirty="0">
                <a:latin typeface="Maiandra GD" panose="020E0502030308020204" pitchFamily="34" charset="0"/>
              </a:rPr>
              <a:t>geometry</a:t>
            </a:r>
            <a:r>
              <a:rPr lang="en-IN" dirty="0">
                <a:latin typeface="Maiandra GD" panose="020E0502030308020204" pitchFamily="34" charset="0"/>
              </a:rPr>
              <a:t> instance that you wish to return.</a:t>
            </a:r>
          </a:p>
        </p:txBody>
      </p:sp>
      <p:sp>
        <p:nvSpPr>
          <p:cNvPr id="8" name="TextBox 7"/>
          <p:cNvSpPr txBox="1"/>
          <p:nvPr/>
        </p:nvSpPr>
        <p:spPr>
          <a:xfrm>
            <a:off x="457200" y="1219200"/>
            <a:ext cx="8229600" cy="707886"/>
          </a:xfrm>
          <a:prstGeom prst="rect">
            <a:avLst/>
          </a:prstGeom>
          <a:noFill/>
        </p:spPr>
        <p:txBody>
          <a:bodyPr wrap="square" rtlCol="0">
            <a:spAutoFit/>
          </a:bodyPr>
          <a:lstStyle/>
          <a:p>
            <a:r>
              <a:rPr lang="en-IN" sz="2000" dirty="0">
                <a:latin typeface="Maiandra GD" panose="020E0502030308020204" pitchFamily="34" charset="0"/>
              </a:rPr>
              <a:t>In SQL Server spatial data, a </a:t>
            </a:r>
            <a:r>
              <a:rPr lang="en-IN" sz="2000" b="1" dirty="0">
                <a:latin typeface="Maiandra GD" panose="020E0502030308020204" pitchFamily="34" charset="0"/>
              </a:rPr>
              <a:t>Point</a:t>
            </a:r>
            <a:r>
              <a:rPr lang="en-IN" sz="2000" dirty="0">
                <a:latin typeface="Maiandra GD" panose="020E0502030308020204" pitchFamily="34" charset="0"/>
              </a:rPr>
              <a:t> is a 0-dimensional object representing a single location and may contain Z (elevation) and M (measure) values</a:t>
            </a:r>
            <a:r>
              <a:rPr lang="en-IN" sz="2000" dirty="0" smtClean="0">
                <a:latin typeface="Maiandra GD" panose="020E0502030308020204" pitchFamily="34" charset="0"/>
              </a:rPr>
              <a:t>.</a:t>
            </a:r>
            <a:endParaRPr lang="en-IN" sz="2000" dirty="0">
              <a:latin typeface="Maiandra GD" panose="020E0502030308020204" pitchFamily="34"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0665843"/>
      </p:ext>
    </p:extLst>
  </p:cSld>
  <p:clrMapOvr>
    <a:masterClrMapping/>
  </p:clrMapOvr>
  <mc:AlternateContent xmlns:mc="http://schemas.openxmlformats.org/markup-compatibility/2006">
    <mc:Choice xmlns:p14="http://schemas.microsoft.com/office/powerpoint/2010/main" Requires="p14">
      <p:transition spd="slow" p14:dur="2000" advTm="64464"/>
    </mc:Choice>
    <mc:Fallback>
      <p:transition spd="slow" advTm="64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latin typeface="Maiandra GD" panose="020E0502030308020204" pitchFamily="34" charset="0"/>
              </a:rPr>
              <a:t>Example</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457200" y="1600201"/>
            <a:ext cx="8229600" cy="1828800"/>
          </a:xfrm>
        </p:spPr>
        <p:txBody>
          <a:bodyPr>
            <a:normAutofit/>
          </a:bodyPr>
          <a:lstStyle/>
          <a:p>
            <a:pPr marL="0" indent="0">
              <a:buNone/>
            </a:pPr>
            <a:r>
              <a:rPr lang="en-IN" dirty="0">
                <a:latin typeface="Maiandra GD" panose="020E0502030308020204" pitchFamily="34" charset="0"/>
              </a:rPr>
              <a:t>The following example creates a </a:t>
            </a:r>
            <a:r>
              <a:rPr lang="en-IN" dirty="0" smtClean="0">
                <a:latin typeface="Maiandra GD" panose="020E0502030308020204" pitchFamily="34" charset="0"/>
              </a:rPr>
              <a:t>geometry </a:t>
            </a:r>
            <a:r>
              <a:rPr lang="en-IN" dirty="0" err="1" smtClean="0">
                <a:latin typeface="Maiandra GD" panose="020E0502030308020204" pitchFamily="34" charset="0"/>
              </a:rPr>
              <a:t>Point</a:t>
            </a:r>
            <a:r>
              <a:rPr lang="en-IN" dirty="0" err="1">
                <a:latin typeface="Maiandra GD" panose="020E0502030308020204" pitchFamily="34" charset="0"/>
              </a:rPr>
              <a:t>instance</a:t>
            </a:r>
            <a:r>
              <a:rPr lang="en-IN" dirty="0">
                <a:latin typeface="Maiandra GD" panose="020E0502030308020204" pitchFamily="34" charset="0"/>
              </a:rPr>
              <a:t> representing the point (3, 4) with an SRID of 0</a:t>
            </a:r>
            <a:r>
              <a:rPr lang="en-IN" dirty="0" smtClean="0">
                <a:latin typeface="Maiandra GD" panose="020E0502030308020204" pitchFamily="34" charset="0"/>
              </a:rPr>
              <a:t>.</a:t>
            </a:r>
          </a:p>
        </p:txBody>
      </p:sp>
      <p:sp>
        <p:nvSpPr>
          <p:cNvPr id="5" name="TextBox 4"/>
          <p:cNvSpPr txBox="1"/>
          <p:nvPr/>
        </p:nvSpPr>
        <p:spPr>
          <a:xfrm>
            <a:off x="1828800" y="4267200"/>
            <a:ext cx="5867400" cy="707886"/>
          </a:xfrm>
          <a:prstGeom prst="rect">
            <a:avLst/>
          </a:prstGeom>
          <a:noFill/>
          <a:ln>
            <a:solidFill>
              <a:schemeClr val="tx1">
                <a:lumMod val="95000"/>
                <a:lumOff val="5000"/>
              </a:schemeClr>
            </a:solidFill>
          </a:ln>
        </p:spPr>
        <p:txBody>
          <a:bodyPr wrap="square" rtlCol="0">
            <a:spAutoFit/>
          </a:bodyPr>
          <a:lstStyle/>
          <a:p>
            <a:r>
              <a:rPr lang="en-IN" sz="2000" dirty="0">
                <a:latin typeface="Arial Narrow" panose="020B0606020202030204" pitchFamily="34" charset="0"/>
              </a:rPr>
              <a:t>DECLARE @g geometry;  </a:t>
            </a:r>
          </a:p>
          <a:p>
            <a:r>
              <a:rPr lang="en-IN" sz="2000" dirty="0">
                <a:latin typeface="Arial Narrow" panose="020B0606020202030204" pitchFamily="34" charset="0"/>
              </a:rPr>
              <a:t>SET @g = geometry::</a:t>
            </a:r>
            <a:r>
              <a:rPr lang="en-IN" sz="2000" dirty="0" err="1">
                <a:latin typeface="Arial Narrow" panose="020B0606020202030204" pitchFamily="34" charset="0"/>
              </a:rPr>
              <a:t>STGeomFromText</a:t>
            </a:r>
            <a:r>
              <a:rPr lang="en-IN" sz="2000" dirty="0">
                <a:latin typeface="Arial Narrow" panose="020B0606020202030204" pitchFamily="34" charset="0"/>
              </a:rPr>
              <a:t>('POINT (3 4)', 0</a:t>
            </a:r>
            <a:r>
              <a:rPr lang="en-IN" sz="2000" dirty="0" smtClean="0">
                <a:latin typeface="Arial Narrow" panose="020B0606020202030204" pitchFamily="34" charset="0"/>
              </a:rPr>
              <a:t>);</a:t>
            </a:r>
            <a:endParaRPr lang="en-IN" sz="2000" dirty="0">
              <a:latin typeface="Arial Narrow" panose="020B060602020203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63721370"/>
      </p:ext>
    </p:extLst>
  </p:cSld>
  <p:clrMapOvr>
    <a:masterClrMapping/>
  </p:clrMapOvr>
  <mc:AlternateContent xmlns:mc="http://schemas.openxmlformats.org/markup-compatibility/2006">
    <mc:Choice xmlns:p14="http://schemas.microsoft.com/office/powerpoint/2010/main" Requires="p14">
      <p:transition spd="slow" p14:dur="2000" advTm="15424"/>
    </mc:Choice>
    <mc:Fallback>
      <p:transition spd="slow" advTm="15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907"/>
            <a:ext cx="8229600" cy="792162"/>
          </a:xfrm>
        </p:spPr>
        <p:txBody>
          <a:bodyPr>
            <a:normAutofit/>
          </a:bodyPr>
          <a:lstStyle/>
          <a:p>
            <a:r>
              <a:rPr lang="en-IN" dirty="0" err="1" smtClean="0">
                <a:solidFill>
                  <a:srgbClr val="0070C0"/>
                </a:solidFill>
                <a:latin typeface="Maiandra GD" panose="020E0502030308020204" pitchFamily="34" charset="0"/>
              </a:rPr>
              <a:t>LineString</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0" y="4800600"/>
            <a:ext cx="9144000" cy="2350623"/>
          </a:xfrm>
        </p:spPr>
        <p:txBody>
          <a:bodyPr>
            <a:normAutofit/>
          </a:bodyPr>
          <a:lstStyle/>
          <a:p>
            <a:pPr marL="457200" indent="-457200">
              <a:buFont typeface="+mj-lt"/>
              <a:buAutoNum type="arabicPeriod"/>
            </a:pPr>
            <a:r>
              <a:rPr lang="en-IN" sz="2400" dirty="0">
                <a:latin typeface="Maiandra GD" panose="020E0502030308020204" pitchFamily="34" charset="0"/>
              </a:rPr>
              <a:t>S</a:t>
            </a:r>
            <a:r>
              <a:rPr lang="en-IN" sz="2400" dirty="0" smtClean="0">
                <a:latin typeface="Maiandra GD" panose="020E0502030308020204" pitchFamily="34" charset="0"/>
              </a:rPr>
              <a:t>imple</a:t>
            </a:r>
            <a:r>
              <a:rPr lang="en-IN" sz="2400" dirty="0">
                <a:latin typeface="Maiandra GD" panose="020E0502030308020204" pitchFamily="34" charset="0"/>
              </a:rPr>
              <a:t>, </a:t>
            </a:r>
            <a:r>
              <a:rPr lang="en-IN" sz="2400" dirty="0" err="1">
                <a:latin typeface="Maiandra GD" panose="020E0502030308020204" pitchFamily="34" charset="0"/>
              </a:rPr>
              <a:t>nonclosed</a:t>
            </a:r>
            <a:r>
              <a:rPr lang="en-IN" sz="2400" dirty="0">
                <a:latin typeface="Maiandra GD" panose="020E0502030308020204" pitchFamily="34" charset="0"/>
              </a:rPr>
              <a:t> </a:t>
            </a:r>
            <a:r>
              <a:rPr lang="en-IN" sz="2400" b="1" dirty="0" err="1">
                <a:latin typeface="Maiandra GD" panose="020E0502030308020204" pitchFamily="34" charset="0"/>
              </a:rPr>
              <a:t>LineString</a:t>
            </a:r>
            <a:r>
              <a:rPr lang="en-IN" sz="2400" dirty="0">
                <a:latin typeface="Maiandra GD" panose="020E0502030308020204" pitchFamily="34" charset="0"/>
              </a:rPr>
              <a:t> instance</a:t>
            </a:r>
            <a:r>
              <a:rPr lang="en-IN" sz="2400" dirty="0" smtClean="0">
                <a:latin typeface="Maiandra GD" panose="020E0502030308020204" pitchFamily="34" charset="0"/>
              </a:rPr>
              <a:t>.</a:t>
            </a:r>
          </a:p>
          <a:p>
            <a:pPr marL="457200" indent="-457200">
              <a:buFont typeface="+mj-lt"/>
              <a:buAutoNum type="arabicPeriod"/>
            </a:pPr>
            <a:r>
              <a:rPr lang="en-IN" sz="2400" dirty="0" err="1">
                <a:latin typeface="Maiandra GD" panose="020E0502030308020204" pitchFamily="34" charset="0"/>
              </a:rPr>
              <a:t>N</a:t>
            </a:r>
            <a:r>
              <a:rPr lang="en-IN" sz="2400" dirty="0" err="1" smtClean="0">
                <a:latin typeface="Maiandra GD" panose="020E0502030308020204" pitchFamily="34" charset="0"/>
              </a:rPr>
              <a:t>onsimple</a:t>
            </a:r>
            <a:r>
              <a:rPr lang="en-IN" sz="2400" dirty="0">
                <a:latin typeface="Maiandra GD" panose="020E0502030308020204" pitchFamily="34" charset="0"/>
              </a:rPr>
              <a:t>, </a:t>
            </a:r>
            <a:r>
              <a:rPr lang="en-IN" sz="2400" dirty="0" err="1">
                <a:latin typeface="Maiandra GD" panose="020E0502030308020204" pitchFamily="34" charset="0"/>
              </a:rPr>
              <a:t>nonclosed</a:t>
            </a:r>
            <a:r>
              <a:rPr lang="en-IN" sz="2400" dirty="0">
                <a:latin typeface="Maiandra GD" panose="020E0502030308020204" pitchFamily="34" charset="0"/>
              </a:rPr>
              <a:t> </a:t>
            </a:r>
            <a:r>
              <a:rPr lang="en-IN" sz="2400" b="1" dirty="0" err="1">
                <a:latin typeface="Maiandra GD" panose="020E0502030308020204" pitchFamily="34" charset="0"/>
              </a:rPr>
              <a:t>LineString</a:t>
            </a:r>
            <a:r>
              <a:rPr lang="en-IN" sz="2400" dirty="0">
                <a:latin typeface="Maiandra GD" panose="020E0502030308020204" pitchFamily="34" charset="0"/>
              </a:rPr>
              <a:t> instance</a:t>
            </a:r>
            <a:r>
              <a:rPr lang="en-IN" sz="2400" dirty="0" smtClean="0">
                <a:latin typeface="Maiandra GD" panose="020E0502030308020204" pitchFamily="34" charset="0"/>
              </a:rPr>
              <a:t>.</a:t>
            </a:r>
          </a:p>
          <a:p>
            <a:pPr marL="457200" indent="-457200">
              <a:buFont typeface="+mj-lt"/>
              <a:buAutoNum type="arabicPeriod"/>
            </a:pPr>
            <a:r>
              <a:rPr lang="en-IN" sz="2400" dirty="0">
                <a:latin typeface="Maiandra GD" panose="020E0502030308020204" pitchFamily="34" charset="0"/>
              </a:rPr>
              <a:t>C</a:t>
            </a:r>
            <a:r>
              <a:rPr lang="en-IN" sz="2400" dirty="0" smtClean="0">
                <a:latin typeface="Maiandra GD" panose="020E0502030308020204" pitchFamily="34" charset="0"/>
              </a:rPr>
              <a:t>losed</a:t>
            </a:r>
            <a:r>
              <a:rPr lang="en-IN" sz="2400" dirty="0">
                <a:latin typeface="Maiandra GD" panose="020E0502030308020204" pitchFamily="34" charset="0"/>
              </a:rPr>
              <a:t>, simple </a:t>
            </a:r>
            <a:r>
              <a:rPr lang="en-IN" sz="2400" b="1" dirty="0" err="1">
                <a:latin typeface="Maiandra GD" panose="020E0502030308020204" pitchFamily="34" charset="0"/>
              </a:rPr>
              <a:t>LineString</a:t>
            </a:r>
            <a:r>
              <a:rPr lang="en-IN" sz="2400" dirty="0">
                <a:latin typeface="Maiandra GD" panose="020E0502030308020204" pitchFamily="34" charset="0"/>
              </a:rPr>
              <a:t> instance, and </a:t>
            </a:r>
            <a:r>
              <a:rPr lang="en-IN" sz="2400" dirty="0" smtClean="0">
                <a:latin typeface="Maiandra GD" panose="020E0502030308020204" pitchFamily="34" charset="0"/>
              </a:rPr>
              <a:t>therefore </a:t>
            </a:r>
            <a:r>
              <a:rPr lang="en-IN" sz="2400" dirty="0">
                <a:latin typeface="Maiandra GD" panose="020E0502030308020204" pitchFamily="34" charset="0"/>
              </a:rPr>
              <a:t>is a ring</a:t>
            </a:r>
            <a:r>
              <a:rPr lang="en-IN" sz="2400" dirty="0" smtClean="0">
                <a:latin typeface="Maiandra GD" panose="020E0502030308020204" pitchFamily="34" charset="0"/>
              </a:rPr>
              <a:t>.</a:t>
            </a:r>
          </a:p>
          <a:p>
            <a:pPr marL="457200" indent="-457200">
              <a:buFont typeface="+mj-lt"/>
              <a:buAutoNum type="arabicPeriod"/>
            </a:pPr>
            <a:r>
              <a:rPr lang="en-IN" sz="2400" dirty="0" smtClean="0">
                <a:latin typeface="Maiandra GD" panose="020E0502030308020204" pitchFamily="34" charset="0"/>
              </a:rPr>
              <a:t>C</a:t>
            </a:r>
            <a:r>
              <a:rPr lang="en-IN" sz="2400" dirty="0">
                <a:latin typeface="Maiandra GD" panose="020E0502030308020204" pitchFamily="34" charset="0"/>
              </a:rPr>
              <a:t>losed, </a:t>
            </a:r>
            <a:r>
              <a:rPr lang="en-IN" sz="2400" dirty="0" err="1">
                <a:latin typeface="Maiandra GD" panose="020E0502030308020204" pitchFamily="34" charset="0"/>
              </a:rPr>
              <a:t>nonsimple</a:t>
            </a:r>
            <a:r>
              <a:rPr lang="en-IN" sz="2400" dirty="0">
                <a:latin typeface="Maiandra GD" panose="020E0502030308020204" pitchFamily="34" charset="0"/>
              </a:rPr>
              <a:t> </a:t>
            </a:r>
            <a:r>
              <a:rPr lang="en-IN" sz="2400" b="1" dirty="0" err="1">
                <a:latin typeface="Maiandra GD" panose="020E0502030308020204" pitchFamily="34" charset="0"/>
              </a:rPr>
              <a:t>LineString</a:t>
            </a:r>
            <a:r>
              <a:rPr lang="en-IN" sz="2400" dirty="0">
                <a:latin typeface="Maiandra GD" panose="020E0502030308020204" pitchFamily="34" charset="0"/>
              </a:rPr>
              <a:t> instance, and therefore is not a ring.</a:t>
            </a:r>
          </a:p>
        </p:txBody>
      </p:sp>
      <p:sp>
        <p:nvSpPr>
          <p:cNvPr id="4" name="TextBox 3"/>
          <p:cNvSpPr txBox="1"/>
          <p:nvPr/>
        </p:nvSpPr>
        <p:spPr>
          <a:xfrm>
            <a:off x="457200" y="697696"/>
            <a:ext cx="8382000" cy="830997"/>
          </a:xfrm>
          <a:prstGeom prst="rect">
            <a:avLst/>
          </a:prstGeom>
          <a:noFill/>
        </p:spPr>
        <p:txBody>
          <a:bodyPr wrap="square" rtlCol="0">
            <a:spAutoFit/>
          </a:bodyPr>
          <a:lstStyle/>
          <a:p>
            <a:pPr algn="ctr"/>
            <a:r>
              <a:rPr lang="en-IN" sz="2400" dirty="0">
                <a:latin typeface="Maiandra GD" panose="020E0502030308020204" pitchFamily="34" charset="0"/>
              </a:rPr>
              <a:t>A </a:t>
            </a:r>
            <a:r>
              <a:rPr lang="en-IN" sz="2400" b="1" dirty="0" err="1">
                <a:latin typeface="Maiandra GD" panose="020E0502030308020204" pitchFamily="34" charset="0"/>
              </a:rPr>
              <a:t>LineString</a:t>
            </a:r>
            <a:r>
              <a:rPr lang="en-IN" sz="2400" dirty="0">
                <a:latin typeface="Maiandra GD" panose="020E0502030308020204" pitchFamily="34" charset="0"/>
              </a:rPr>
              <a:t> is a one-dimensional object representing a sequence of points and the line segments connecting them.</a:t>
            </a:r>
          </a:p>
        </p:txBody>
      </p:sp>
      <p:sp>
        <p:nvSpPr>
          <p:cNvPr id="5" name="TextBox 4"/>
          <p:cNvSpPr txBox="1"/>
          <p:nvPr/>
        </p:nvSpPr>
        <p:spPr>
          <a:xfrm>
            <a:off x="3286320" y="1718008"/>
            <a:ext cx="2723759" cy="461665"/>
          </a:xfrm>
          <a:prstGeom prst="rect">
            <a:avLst/>
          </a:prstGeom>
          <a:noFill/>
        </p:spPr>
        <p:txBody>
          <a:bodyPr wrap="none" rtlCol="0">
            <a:spAutoFit/>
          </a:bodyPr>
          <a:lstStyle/>
          <a:p>
            <a:pPr algn="ctr"/>
            <a:r>
              <a:rPr lang="en-IN" sz="2400" b="1" u="sng" dirty="0" err="1">
                <a:solidFill>
                  <a:schemeClr val="tx2">
                    <a:lumMod val="75000"/>
                  </a:schemeClr>
                </a:solidFill>
              </a:rPr>
              <a:t>LineString</a:t>
            </a:r>
            <a:r>
              <a:rPr lang="en-IN" sz="2400" b="1" u="sng" dirty="0">
                <a:solidFill>
                  <a:schemeClr val="tx2">
                    <a:lumMod val="75000"/>
                  </a:schemeClr>
                </a:solidFill>
              </a:rPr>
              <a:t> </a:t>
            </a:r>
            <a:r>
              <a:rPr lang="en-IN" sz="2400" b="1" u="sng" dirty="0" smtClean="0">
                <a:solidFill>
                  <a:schemeClr val="tx2">
                    <a:lumMod val="75000"/>
                  </a:schemeClr>
                </a:solidFill>
              </a:rPr>
              <a:t>Instances</a:t>
            </a:r>
            <a:endParaRPr lang="en-IN" sz="2400" b="1" u="sng" dirty="0">
              <a:solidFill>
                <a:schemeClr val="tx2">
                  <a:lumMod val="75000"/>
                </a:scheme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438400"/>
            <a:ext cx="5334000" cy="2305230"/>
          </a:xfrm>
          <a:prstGeom prst="rect">
            <a:avLst/>
          </a:prstGeom>
        </p:spPr>
      </p:pic>
      <p:cxnSp>
        <p:nvCxnSpPr>
          <p:cNvPr id="8" name="Straight Connector 7"/>
          <p:cNvCxnSpPr/>
          <p:nvPr/>
        </p:nvCxnSpPr>
        <p:spPr>
          <a:xfrm>
            <a:off x="0" y="1528694"/>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5970097"/>
      </p:ext>
    </p:extLst>
  </p:cSld>
  <p:clrMapOvr>
    <a:masterClrMapping/>
  </p:clrMapOvr>
  <mc:AlternateContent xmlns:mc="http://schemas.openxmlformats.org/markup-compatibility/2006">
    <mc:Choice xmlns:p14="http://schemas.microsoft.com/office/powerpoint/2010/main" Requires="p14">
      <p:transition spd="slow" p14:dur="2000" advTm="35167"/>
    </mc:Choice>
    <mc:Fallback>
      <p:transition spd="slow" advTm="35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Maiandra GD" panose="020E0502030308020204" pitchFamily="34" charset="0"/>
              </a:rPr>
              <a:t>Accepted </a:t>
            </a:r>
            <a:r>
              <a:rPr lang="en-IN" dirty="0" smtClean="0">
                <a:latin typeface="Maiandra GD" panose="020E0502030308020204" pitchFamily="34" charset="0"/>
              </a:rPr>
              <a:t>Instances</a:t>
            </a:r>
            <a:endParaRPr lang="en-IN" dirty="0">
              <a:latin typeface="Maiandra GD" panose="020E0502030308020204" pitchFamily="34" charset="0"/>
            </a:endParaRPr>
          </a:p>
        </p:txBody>
      </p:sp>
      <p:sp>
        <p:nvSpPr>
          <p:cNvPr id="3" name="Content Placeholder 2"/>
          <p:cNvSpPr>
            <a:spLocks noGrp="1"/>
          </p:cNvSpPr>
          <p:nvPr>
            <p:ph idx="1"/>
          </p:nvPr>
        </p:nvSpPr>
        <p:spPr>
          <a:xfrm>
            <a:off x="152400" y="1600201"/>
            <a:ext cx="8991600" cy="2438399"/>
          </a:xfrm>
        </p:spPr>
        <p:txBody>
          <a:bodyPr>
            <a:noAutofit/>
          </a:bodyPr>
          <a:lstStyle/>
          <a:p>
            <a:pPr marL="0" indent="0">
              <a:buNone/>
            </a:pPr>
            <a:r>
              <a:rPr lang="en-IN" sz="2800" dirty="0">
                <a:latin typeface="Maiandra GD" panose="020E0502030308020204" pitchFamily="34" charset="0"/>
              </a:rPr>
              <a:t>Accepted </a:t>
            </a:r>
            <a:r>
              <a:rPr lang="en-IN" sz="2800" b="1" dirty="0" err="1">
                <a:latin typeface="Maiandra GD" panose="020E0502030308020204" pitchFamily="34" charset="0"/>
              </a:rPr>
              <a:t>LineString</a:t>
            </a:r>
            <a:r>
              <a:rPr lang="en-IN" sz="2800" dirty="0">
                <a:latin typeface="Maiandra GD" panose="020E0502030308020204" pitchFamily="34" charset="0"/>
              </a:rPr>
              <a:t> instances can be input into a geometry variable, but they may not be valid </a:t>
            </a:r>
            <a:r>
              <a:rPr lang="en-IN" sz="2800" b="1" dirty="0" err="1">
                <a:latin typeface="Maiandra GD" panose="020E0502030308020204" pitchFamily="34" charset="0"/>
              </a:rPr>
              <a:t>LineString</a:t>
            </a:r>
            <a:r>
              <a:rPr lang="en-IN" sz="2800" dirty="0">
                <a:latin typeface="Maiandra GD" panose="020E0502030308020204" pitchFamily="34" charset="0"/>
              </a:rPr>
              <a:t> instances. The following criteria must be met for a </a:t>
            </a:r>
            <a:r>
              <a:rPr lang="en-IN" sz="2800" b="1" dirty="0" err="1">
                <a:latin typeface="Maiandra GD" panose="020E0502030308020204" pitchFamily="34" charset="0"/>
              </a:rPr>
              <a:t>LineString</a:t>
            </a:r>
            <a:r>
              <a:rPr lang="en-IN" sz="2800" dirty="0">
                <a:latin typeface="Maiandra GD" panose="020E0502030308020204" pitchFamily="34" charset="0"/>
              </a:rPr>
              <a:t> instance to be accepted. The instance must be formed of at least two points or it must be empty. The following </a:t>
            </a:r>
            <a:r>
              <a:rPr lang="en-IN" sz="2800" dirty="0" err="1">
                <a:latin typeface="Maiandra GD" panose="020E0502030308020204" pitchFamily="34" charset="0"/>
              </a:rPr>
              <a:t>LineString</a:t>
            </a:r>
            <a:r>
              <a:rPr lang="en-IN" sz="2800" dirty="0">
                <a:latin typeface="Maiandra GD" panose="020E0502030308020204" pitchFamily="34" charset="0"/>
              </a:rPr>
              <a:t> instances are accepted.</a:t>
            </a:r>
          </a:p>
        </p:txBody>
      </p:sp>
      <p:sp>
        <p:nvSpPr>
          <p:cNvPr id="4" name="TextBox 3"/>
          <p:cNvSpPr txBox="1"/>
          <p:nvPr/>
        </p:nvSpPr>
        <p:spPr>
          <a:xfrm>
            <a:off x="2286000" y="4800600"/>
            <a:ext cx="4925291" cy="1754326"/>
          </a:xfrm>
          <a:prstGeom prst="rect">
            <a:avLst/>
          </a:prstGeom>
          <a:noFill/>
          <a:ln>
            <a:solidFill>
              <a:schemeClr val="tx1">
                <a:lumMod val="95000"/>
                <a:lumOff val="5000"/>
              </a:schemeClr>
            </a:solidFill>
          </a:ln>
        </p:spPr>
        <p:txBody>
          <a:bodyPr wrap="square" rtlCol="0">
            <a:spAutoFit/>
          </a:bodyPr>
          <a:lstStyle/>
          <a:p>
            <a:r>
              <a:rPr lang="en-IN" dirty="0"/>
              <a:t>DECLARE @g1 geometry = 'LINESTRING EMPTY';  </a:t>
            </a:r>
          </a:p>
          <a:p>
            <a:r>
              <a:rPr lang="en-IN" dirty="0"/>
              <a:t>DECLARE @g2 geometry = 'LINESTRING(1 1,2 3,4 8, -6 3)';  </a:t>
            </a:r>
          </a:p>
          <a:p>
            <a:r>
              <a:rPr lang="en-IN" dirty="0"/>
              <a:t>DECLARE @g3 geometry = 'LINESTRING(1 1, 1 1</a:t>
            </a:r>
            <a:r>
              <a:rPr lang="en-IN" dirty="0" smtClean="0"/>
              <a:t>)';</a:t>
            </a:r>
          </a:p>
          <a:p>
            <a:r>
              <a:rPr lang="en-IN" b="1" dirty="0" smtClean="0"/>
              <a:t>Statement 3 shows </a:t>
            </a:r>
            <a:r>
              <a:rPr lang="en-IN" b="1" dirty="0"/>
              <a:t>that a </a:t>
            </a:r>
            <a:r>
              <a:rPr lang="en-IN" b="1" dirty="0" err="1"/>
              <a:t>LineString</a:t>
            </a:r>
            <a:r>
              <a:rPr lang="en-IN" b="1" dirty="0"/>
              <a:t> instance can be accepted, but not valid.</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54806498"/>
      </p:ext>
    </p:extLst>
  </p:cSld>
  <p:clrMapOvr>
    <a:masterClrMapping/>
  </p:clrMapOvr>
  <mc:AlternateContent xmlns:mc="http://schemas.openxmlformats.org/markup-compatibility/2006">
    <mc:Choice xmlns:p14="http://schemas.microsoft.com/office/powerpoint/2010/main" Requires="p14">
      <p:transition spd="slow" p14:dur="2000" advTm="33068"/>
    </mc:Choice>
    <mc:Fallback>
      <p:transition spd="slow" advTm="33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Maiandra GD" panose="020E0502030308020204" pitchFamily="34" charset="0"/>
              </a:rPr>
              <a:t>Valid </a:t>
            </a:r>
            <a:r>
              <a:rPr lang="en-IN" dirty="0" smtClean="0">
                <a:latin typeface="Maiandra GD" panose="020E0502030308020204" pitchFamily="34" charset="0"/>
              </a:rPr>
              <a:t>Instances</a:t>
            </a:r>
            <a:endParaRPr lang="en-IN" dirty="0">
              <a:latin typeface="Maiandra GD" panose="020E0502030308020204" pitchFamily="34" charset="0"/>
            </a:endParaRPr>
          </a:p>
        </p:txBody>
      </p:sp>
      <p:sp>
        <p:nvSpPr>
          <p:cNvPr id="3" name="Content Placeholder 2"/>
          <p:cNvSpPr>
            <a:spLocks noGrp="1"/>
          </p:cNvSpPr>
          <p:nvPr>
            <p:ph idx="1"/>
          </p:nvPr>
        </p:nvSpPr>
        <p:spPr>
          <a:xfrm>
            <a:off x="457200" y="1600201"/>
            <a:ext cx="8229600" cy="2743200"/>
          </a:xfrm>
        </p:spPr>
        <p:txBody>
          <a:bodyPr>
            <a:normAutofit fontScale="85000" lnSpcReduction="20000"/>
          </a:bodyPr>
          <a:lstStyle/>
          <a:p>
            <a:pPr marL="0" indent="0">
              <a:buNone/>
            </a:pPr>
            <a:r>
              <a:rPr lang="en-IN" dirty="0">
                <a:latin typeface="Maiandra GD" panose="020E0502030308020204" pitchFamily="34" charset="0"/>
              </a:rPr>
              <a:t>For a </a:t>
            </a:r>
            <a:r>
              <a:rPr lang="en-IN" b="1" dirty="0" err="1">
                <a:latin typeface="Maiandra GD" panose="020E0502030308020204" pitchFamily="34" charset="0"/>
              </a:rPr>
              <a:t>LineString</a:t>
            </a:r>
            <a:r>
              <a:rPr lang="en-IN" dirty="0">
                <a:latin typeface="Maiandra GD" panose="020E0502030308020204" pitchFamily="34" charset="0"/>
              </a:rPr>
              <a:t> instance to be valid it must meet the following criteria.</a:t>
            </a:r>
          </a:p>
          <a:p>
            <a:r>
              <a:rPr lang="en-IN" dirty="0">
                <a:latin typeface="Maiandra GD" panose="020E0502030308020204" pitchFamily="34" charset="0"/>
              </a:rPr>
              <a:t>The </a:t>
            </a:r>
            <a:r>
              <a:rPr lang="en-IN" b="1" dirty="0" err="1">
                <a:latin typeface="Maiandra GD" panose="020E0502030308020204" pitchFamily="34" charset="0"/>
              </a:rPr>
              <a:t>LineString</a:t>
            </a:r>
            <a:r>
              <a:rPr lang="en-IN" dirty="0">
                <a:latin typeface="Maiandra GD" panose="020E0502030308020204" pitchFamily="34" charset="0"/>
              </a:rPr>
              <a:t> instance must be accepted.</a:t>
            </a:r>
          </a:p>
          <a:p>
            <a:r>
              <a:rPr lang="en-IN" dirty="0">
                <a:latin typeface="Maiandra GD" panose="020E0502030308020204" pitchFamily="34" charset="0"/>
              </a:rPr>
              <a:t>If a </a:t>
            </a:r>
            <a:r>
              <a:rPr lang="en-IN" b="1" dirty="0" err="1">
                <a:latin typeface="Maiandra GD" panose="020E0502030308020204" pitchFamily="34" charset="0"/>
              </a:rPr>
              <a:t>LineString</a:t>
            </a:r>
            <a:r>
              <a:rPr lang="en-IN" dirty="0">
                <a:latin typeface="Maiandra GD" panose="020E0502030308020204" pitchFamily="34" charset="0"/>
              </a:rPr>
              <a:t> instance is not empty then it must contain at least two distinct points.</a:t>
            </a:r>
          </a:p>
          <a:p>
            <a:r>
              <a:rPr lang="en-IN" dirty="0">
                <a:latin typeface="Maiandra GD" panose="020E0502030308020204" pitchFamily="34" charset="0"/>
              </a:rPr>
              <a:t>The </a:t>
            </a:r>
            <a:r>
              <a:rPr lang="en-IN" b="1" dirty="0" err="1">
                <a:latin typeface="Maiandra GD" panose="020E0502030308020204" pitchFamily="34" charset="0"/>
              </a:rPr>
              <a:t>LineString</a:t>
            </a:r>
            <a:r>
              <a:rPr lang="en-IN" dirty="0">
                <a:latin typeface="Maiandra GD" panose="020E0502030308020204" pitchFamily="34" charset="0"/>
              </a:rPr>
              <a:t> instance cannot overlap itself over an interval of two or more consecutive points.</a:t>
            </a:r>
          </a:p>
          <a:p>
            <a:pPr marL="0" indent="0">
              <a:buNone/>
            </a:pPr>
            <a:endParaRPr lang="en-IN" dirty="0">
              <a:latin typeface="Maiandra GD" panose="020E0502030308020204" pitchFamily="34" charset="0"/>
            </a:endParaRPr>
          </a:p>
        </p:txBody>
      </p:sp>
      <p:sp>
        <p:nvSpPr>
          <p:cNvPr id="4" name="TextBox 3"/>
          <p:cNvSpPr txBox="1"/>
          <p:nvPr/>
        </p:nvSpPr>
        <p:spPr>
          <a:xfrm>
            <a:off x="1143000" y="4876800"/>
            <a:ext cx="7103291" cy="1477328"/>
          </a:xfrm>
          <a:prstGeom prst="rect">
            <a:avLst/>
          </a:prstGeom>
          <a:noFill/>
          <a:ln>
            <a:solidFill>
              <a:schemeClr val="tx1">
                <a:lumMod val="95000"/>
                <a:lumOff val="5000"/>
              </a:schemeClr>
            </a:solidFill>
          </a:ln>
        </p:spPr>
        <p:txBody>
          <a:bodyPr wrap="none" rtlCol="0">
            <a:spAutoFit/>
          </a:bodyPr>
          <a:lstStyle/>
          <a:p>
            <a:r>
              <a:rPr lang="en-IN" dirty="0"/>
              <a:t>DECLARE @g1 geometry= 'LINESTRING EMPTY';  </a:t>
            </a:r>
          </a:p>
          <a:p>
            <a:r>
              <a:rPr lang="en-IN" dirty="0"/>
              <a:t>DECLARE @g2 geometry= 'LINESTRING(1 1, 3 3)';  </a:t>
            </a:r>
          </a:p>
          <a:p>
            <a:r>
              <a:rPr lang="en-IN" dirty="0"/>
              <a:t>DECLARE @g3 geometry= 'LINESTRING(1 1, 3 3, 2 4, 2 0)';  </a:t>
            </a:r>
          </a:p>
          <a:p>
            <a:r>
              <a:rPr lang="en-IN" dirty="0"/>
              <a:t>DECLARE @g4 geometry= 'LINESTRING(1 1, 3 3, 2 4, 2 0, 1 1)';  </a:t>
            </a:r>
          </a:p>
          <a:p>
            <a:r>
              <a:rPr lang="en-IN" dirty="0"/>
              <a:t>SELECT @g1.STIsValid(), @g2.STIsValid(), @g3.STIsValid(), @g4.STIsValid();</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81932296"/>
      </p:ext>
    </p:extLst>
  </p:cSld>
  <p:clrMapOvr>
    <a:masterClrMapping/>
  </p:clrMapOvr>
  <mc:AlternateContent xmlns:mc="http://schemas.openxmlformats.org/markup-compatibility/2006">
    <mc:Choice xmlns:p14="http://schemas.microsoft.com/office/powerpoint/2010/main" Requires="p14">
      <p:transition spd="slow" p14:dur="2000" advTm="25049"/>
    </mc:Choice>
    <mc:Fallback>
      <p:transition spd="slow" advTm="25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latin typeface="Maiandra GD" panose="020E0502030308020204" pitchFamily="34" charset="0"/>
              </a:rPr>
              <a:t>Example</a:t>
            </a:r>
            <a:endParaRPr lang="en-IN" dirty="0">
              <a:latin typeface="Maiandra GD" panose="020E0502030308020204" pitchFamily="34" charset="0"/>
            </a:endParaRPr>
          </a:p>
        </p:txBody>
      </p:sp>
      <p:sp>
        <p:nvSpPr>
          <p:cNvPr id="3" name="Content Placeholder 2"/>
          <p:cNvSpPr>
            <a:spLocks noGrp="1"/>
          </p:cNvSpPr>
          <p:nvPr>
            <p:ph idx="1"/>
          </p:nvPr>
        </p:nvSpPr>
        <p:spPr>
          <a:xfrm>
            <a:off x="457200" y="1600201"/>
            <a:ext cx="8229600" cy="1600200"/>
          </a:xfrm>
        </p:spPr>
        <p:txBody>
          <a:bodyPr/>
          <a:lstStyle/>
          <a:p>
            <a:pPr marL="0" indent="0">
              <a:buNone/>
            </a:pPr>
            <a:r>
              <a:rPr lang="en-IN" dirty="0">
                <a:latin typeface="Maiandra GD" panose="020E0502030308020204" pitchFamily="34" charset="0"/>
              </a:rPr>
              <a:t>The following example shows how to create a geometry``</a:t>
            </a:r>
            <a:r>
              <a:rPr lang="en-IN" dirty="0" err="1">
                <a:latin typeface="Maiandra GD" panose="020E0502030308020204" pitchFamily="34" charset="0"/>
              </a:rPr>
              <a:t>LineString</a:t>
            </a:r>
            <a:r>
              <a:rPr lang="en-IN" dirty="0">
                <a:latin typeface="Maiandra GD" panose="020E0502030308020204" pitchFamily="34" charset="0"/>
              </a:rPr>
              <a:t> instance with three points and an SRID of 0:</a:t>
            </a:r>
          </a:p>
        </p:txBody>
      </p:sp>
      <p:sp>
        <p:nvSpPr>
          <p:cNvPr id="4" name="TextBox 3"/>
          <p:cNvSpPr txBox="1"/>
          <p:nvPr/>
        </p:nvSpPr>
        <p:spPr>
          <a:xfrm>
            <a:off x="1524000" y="4156364"/>
            <a:ext cx="6646948" cy="646331"/>
          </a:xfrm>
          <a:prstGeom prst="rect">
            <a:avLst/>
          </a:prstGeom>
          <a:noFill/>
          <a:ln>
            <a:solidFill>
              <a:schemeClr val="tx1">
                <a:lumMod val="95000"/>
                <a:lumOff val="5000"/>
              </a:schemeClr>
            </a:solidFill>
          </a:ln>
        </p:spPr>
        <p:txBody>
          <a:bodyPr wrap="none" rtlCol="0">
            <a:spAutoFit/>
          </a:bodyPr>
          <a:lstStyle/>
          <a:p>
            <a:r>
              <a:rPr lang="en-IN" dirty="0"/>
              <a:t>DECLARE @g geometry;  </a:t>
            </a:r>
          </a:p>
          <a:p>
            <a:r>
              <a:rPr lang="en-IN" dirty="0"/>
              <a:t>SET @g = geometry::</a:t>
            </a:r>
            <a:r>
              <a:rPr lang="en-IN" dirty="0" err="1"/>
              <a:t>STGeomFromText</a:t>
            </a:r>
            <a:r>
              <a:rPr lang="en-IN" dirty="0"/>
              <a:t>('LINESTRING(1 1, 2 4, 3 9)', 0);</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97375862"/>
      </p:ext>
    </p:extLst>
  </p:cSld>
  <p:clrMapOvr>
    <a:masterClrMapping/>
  </p:clrMapOvr>
  <mc:AlternateContent xmlns:mc="http://schemas.openxmlformats.org/markup-compatibility/2006">
    <mc:Choice xmlns:p14="http://schemas.microsoft.com/office/powerpoint/2010/main" Requires="p14">
      <p:transition spd="slow" p14:dur="2000" advTm="13567"/>
    </mc:Choice>
    <mc:Fallback>
      <p:transition spd="slow" advTm="13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smtClean="0">
                <a:solidFill>
                  <a:srgbClr val="0070C0"/>
                </a:solidFill>
                <a:latin typeface="Maiandra GD" panose="020E0502030308020204" pitchFamily="34" charset="0"/>
              </a:rPr>
              <a:t>CircularString</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p:txBody>
          <a:bodyPr>
            <a:normAutofit lnSpcReduction="10000"/>
          </a:bodyPr>
          <a:lstStyle/>
          <a:p>
            <a:r>
              <a:rPr lang="en-IN" dirty="0">
                <a:latin typeface="Maiandra GD" panose="020E0502030308020204" pitchFamily="34" charset="0"/>
              </a:rPr>
              <a:t>A </a:t>
            </a:r>
            <a:r>
              <a:rPr lang="en-IN" b="1" dirty="0" err="1">
                <a:latin typeface="Maiandra GD" panose="020E0502030308020204" pitchFamily="34" charset="0"/>
              </a:rPr>
              <a:t>CircularString</a:t>
            </a:r>
            <a:r>
              <a:rPr lang="en-IN" dirty="0">
                <a:latin typeface="Maiandra GD" panose="020E0502030308020204" pitchFamily="34" charset="0"/>
              </a:rPr>
              <a:t> is a collection of zero or more continuous circular arc segments. </a:t>
            </a:r>
            <a:endParaRPr lang="en-IN" dirty="0" smtClean="0">
              <a:latin typeface="Maiandra GD" panose="020E0502030308020204" pitchFamily="34" charset="0"/>
            </a:endParaRPr>
          </a:p>
          <a:p>
            <a:r>
              <a:rPr lang="en-IN" dirty="0" smtClean="0">
                <a:latin typeface="Maiandra GD" panose="020E0502030308020204" pitchFamily="34" charset="0"/>
              </a:rPr>
              <a:t>A </a:t>
            </a:r>
            <a:r>
              <a:rPr lang="en-IN" dirty="0">
                <a:latin typeface="Maiandra GD" panose="020E0502030308020204" pitchFamily="34" charset="0"/>
              </a:rPr>
              <a:t>circular arc segment is a curved segment defined by three points in a two-dimensional plane; the first point cannot be the same as the third point. </a:t>
            </a:r>
            <a:endParaRPr lang="en-IN" dirty="0" smtClean="0">
              <a:latin typeface="Maiandra GD" panose="020E0502030308020204" pitchFamily="34" charset="0"/>
            </a:endParaRPr>
          </a:p>
          <a:p>
            <a:r>
              <a:rPr lang="en-IN" dirty="0" smtClean="0">
                <a:latin typeface="Maiandra GD" panose="020E0502030308020204" pitchFamily="34" charset="0"/>
              </a:rPr>
              <a:t>If </a:t>
            </a:r>
            <a:r>
              <a:rPr lang="en-IN" dirty="0">
                <a:latin typeface="Maiandra GD" panose="020E0502030308020204" pitchFamily="34" charset="0"/>
              </a:rPr>
              <a:t>all three points of a circular arc segment are collinear, the arc segment is treated as a line segment.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13735959"/>
      </p:ext>
    </p:extLst>
  </p:cSld>
  <p:clrMapOvr>
    <a:masterClrMapping/>
  </p:clrMapOvr>
  <mc:AlternateContent xmlns:mc="http://schemas.openxmlformats.org/markup-compatibility/2006">
    <mc:Choice xmlns:p14="http://schemas.microsoft.com/office/powerpoint/2010/main" Requires="p14">
      <p:transition spd="slow" p14:dur="2000" advTm="25082"/>
    </mc:Choice>
    <mc:Fallback>
      <p:transition spd="slow" advTm="25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rgbClr val="0070C0"/>
                </a:solidFill>
                <a:latin typeface="Maiandra GD" panose="020E0502030308020204" pitchFamily="34" charset="0"/>
              </a:rPr>
              <a:t>What is latitude coordinate</a:t>
            </a:r>
            <a:r>
              <a:rPr lang="en-IN" dirty="0" smtClean="0">
                <a:solidFill>
                  <a:srgbClr val="0070C0"/>
                </a:solidFill>
                <a:latin typeface="Maiandra GD" panose="020E0502030308020204" pitchFamily="34" charset="0"/>
              </a:rPr>
              <a:t>?</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457200" y="1524000"/>
            <a:ext cx="5867400" cy="4229548"/>
          </a:xfrm>
        </p:spPr>
        <p:txBody>
          <a:bodyPr>
            <a:normAutofit fontScale="62500" lnSpcReduction="20000"/>
          </a:bodyPr>
          <a:lstStyle/>
          <a:p>
            <a:r>
              <a:rPr lang="en-IN" dirty="0">
                <a:latin typeface="Maiandra GD" panose="020E0502030308020204" pitchFamily="34" charset="0"/>
              </a:rPr>
              <a:t>It is common knowledge that earth spins on an axis. </a:t>
            </a:r>
            <a:endParaRPr lang="en-IN" dirty="0" smtClean="0">
              <a:latin typeface="Maiandra GD" panose="020E0502030308020204" pitchFamily="34" charset="0"/>
            </a:endParaRPr>
          </a:p>
          <a:p>
            <a:r>
              <a:rPr lang="en-IN" dirty="0" smtClean="0">
                <a:latin typeface="Maiandra GD" panose="020E0502030308020204" pitchFamily="34" charset="0"/>
              </a:rPr>
              <a:t>The </a:t>
            </a:r>
            <a:r>
              <a:rPr lang="en-IN" dirty="0">
                <a:latin typeface="Maiandra GD" panose="020E0502030308020204" pitchFamily="34" charset="0"/>
              </a:rPr>
              <a:t>North and South poles lie at the ends of that axis. </a:t>
            </a:r>
            <a:endParaRPr lang="en-IN" dirty="0" smtClean="0">
              <a:latin typeface="Maiandra GD" panose="020E0502030308020204" pitchFamily="34" charset="0"/>
            </a:endParaRPr>
          </a:p>
          <a:p>
            <a:r>
              <a:rPr lang="en-IN" dirty="0" smtClean="0">
                <a:latin typeface="Maiandra GD" panose="020E0502030308020204" pitchFamily="34" charset="0"/>
              </a:rPr>
              <a:t>The </a:t>
            </a:r>
            <a:r>
              <a:rPr lang="en-IN" dirty="0">
                <a:latin typeface="Maiandra GD" panose="020E0502030308020204" pitchFamily="34" charset="0"/>
              </a:rPr>
              <a:t>Equator is an imaginary line on the earth’s surface that circles the earth, bisecting the distance between the poles, as shown in the following </a:t>
            </a:r>
            <a:r>
              <a:rPr lang="en-IN" dirty="0" smtClean="0">
                <a:latin typeface="Maiandra GD" panose="020E0502030308020204" pitchFamily="34" charset="0"/>
              </a:rPr>
              <a:t>figure</a:t>
            </a:r>
            <a:endParaRPr lang="en-IN" dirty="0">
              <a:latin typeface="Maiandra GD" panose="020E0502030308020204" pitchFamily="34" charset="0"/>
            </a:endParaRPr>
          </a:p>
          <a:p>
            <a:r>
              <a:rPr lang="en-IN" dirty="0">
                <a:latin typeface="Maiandra GD" panose="020E0502030308020204" pitchFamily="34" charset="0"/>
              </a:rPr>
              <a:t>Because the Equator lies at midpoint between the poles, it is considered to be at 0 degrees, which makes it the starting point for measuring latitude. Latitude values indicate the angular distance between the Equator and points north or south on the sphere.</a:t>
            </a:r>
          </a:p>
          <a:p>
            <a:endParaRPr lang="en-IN" dirty="0" smtClean="0">
              <a:latin typeface="Maiandra GD" panose="020E0502030308020204" pitchFamily="34" charset="0"/>
            </a:endParaRPr>
          </a:p>
          <a:p>
            <a:endParaRPr lang="en-IN" dirty="0">
              <a:latin typeface="Maiandra GD" panose="020E0502030308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2819400"/>
            <a:ext cx="2238375" cy="2266950"/>
          </a:xfrm>
          <a:prstGeom prst="rect">
            <a:avLst/>
          </a:prstGeom>
        </p:spPr>
      </p:pic>
      <p:sp>
        <p:nvSpPr>
          <p:cNvPr id="5" name="TextBox 4"/>
          <p:cNvSpPr txBox="1"/>
          <p:nvPr/>
        </p:nvSpPr>
        <p:spPr>
          <a:xfrm>
            <a:off x="34636" y="6114365"/>
            <a:ext cx="9109364" cy="923330"/>
          </a:xfrm>
          <a:prstGeom prst="rect">
            <a:avLst/>
          </a:prstGeom>
          <a:noFill/>
        </p:spPr>
        <p:txBody>
          <a:bodyPr wrap="square" rtlCol="0">
            <a:spAutoFit/>
          </a:bodyPr>
          <a:lstStyle/>
          <a:p>
            <a:r>
              <a:rPr lang="en-IN" dirty="0">
                <a:solidFill>
                  <a:srgbClr val="FF0000"/>
                </a:solidFill>
                <a:latin typeface="Maiandra GD" panose="020E0502030308020204" pitchFamily="34" charset="0"/>
              </a:rPr>
              <a:t>References</a:t>
            </a:r>
            <a:r>
              <a:rPr lang="en-IN" dirty="0">
                <a:latin typeface="Maiandra GD" panose="020E0502030308020204" pitchFamily="34" charset="0"/>
              </a:rPr>
              <a:t>:</a:t>
            </a:r>
            <a:r>
              <a:rPr lang="en-IN" dirty="0">
                <a:latin typeface="Maiandra GD" panose="020E0502030308020204" pitchFamily="34" charset="0"/>
                <a:hlinkClick r:id="rId5"/>
              </a:rPr>
              <a:t> https://www.red-gate.com/simple-talk/sql/t-sql-programming/introduction-to-sql-server-spatial-data/</a:t>
            </a:r>
            <a:endParaRPr lang="en-IN" dirty="0">
              <a:latin typeface="Maiandra GD" panose="020E0502030308020204" pitchFamily="34" charset="0"/>
            </a:endParaRPr>
          </a:p>
          <a:p>
            <a:endParaRPr lang="en-IN" dirty="0">
              <a:latin typeface="Maiandra GD" panose="020E0502030308020204" pitchFamily="34"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0456183"/>
      </p:ext>
    </p:extLst>
  </p:cSld>
  <p:clrMapOvr>
    <a:masterClrMapping/>
  </p:clrMapOvr>
  <mc:AlternateContent xmlns:mc="http://schemas.openxmlformats.org/markup-compatibility/2006">
    <mc:Choice xmlns:p14="http://schemas.microsoft.com/office/powerpoint/2010/main" Requires="p14">
      <p:transition spd="slow" p14:dur="2000" advTm="36723"/>
    </mc:Choice>
    <mc:Fallback>
      <p:transition spd="slow" advTm="36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marL="0" indent="0" algn="ctr">
              <a:buNone/>
            </a:pPr>
            <a:r>
              <a:rPr lang="en-IN" sz="2800" dirty="0">
                <a:latin typeface="Maiandra GD" panose="020E0502030308020204" pitchFamily="34" charset="0"/>
              </a:rPr>
              <a:t>The drawing below shows valid </a:t>
            </a:r>
            <a:r>
              <a:rPr lang="en-IN" sz="2800" b="1" dirty="0" err="1">
                <a:latin typeface="Maiandra GD" panose="020E0502030308020204" pitchFamily="34" charset="0"/>
              </a:rPr>
              <a:t>CircularString</a:t>
            </a:r>
            <a:r>
              <a:rPr lang="en-IN" sz="2800" dirty="0">
                <a:latin typeface="Maiandra GD" panose="020E0502030308020204" pitchFamily="34" charset="0"/>
              </a:rPr>
              <a:t> instances</a:t>
            </a:r>
            <a:r>
              <a:rPr lang="en-IN" sz="2800" dirty="0" smtClean="0">
                <a:latin typeface="Maiandra GD" panose="020E0502030308020204" pitchFamily="34" charset="0"/>
              </a:rPr>
              <a:t>:</a:t>
            </a:r>
          </a:p>
          <a:p>
            <a:pPr marL="0" indent="0" algn="ctr">
              <a:buNone/>
            </a:pPr>
            <a:endParaRPr lang="en-IN" sz="2800" dirty="0">
              <a:latin typeface="Maiandra GD" panose="020E0502030308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124200"/>
            <a:ext cx="8234112" cy="2143125"/>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55270671"/>
      </p:ext>
    </p:extLst>
  </p:cSld>
  <p:clrMapOvr>
    <a:masterClrMapping/>
  </p:clrMapOvr>
  <mc:AlternateContent xmlns:mc="http://schemas.openxmlformats.org/markup-compatibility/2006">
    <mc:Choice xmlns:p14="http://schemas.microsoft.com/office/powerpoint/2010/main" Requires="p14">
      <p:transition spd="slow" p14:dur="2000" advTm="9137"/>
    </mc:Choice>
    <mc:Fallback>
      <p:transition spd="slow" advTm="9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Maiandra GD" panose="020E0502030308020204" pitchFamily="34" charset="0"/>
              </a:rPr>
              <a:t>Accepted </a:t>
            </a:r>
            <a:r>
              <a:rPr lang="en-IN" dirty="0" smtClean="0">
                <a:latin typeface="Maiandra GD" panose="020E0502030308020204" pitchFamily="34" charset="0"/>
              </a:rPr>
              <a:t>instances</a:t>
            </a:r>
            <a:endParaRPr lang="en-IN" dirty="0">
              <a:latin typeface="Maiandra GD" panose="020E0502030308020204" pitchFamily="34" charset="0"/>
            </a:endParaRPr>
          </a:p>
        </p:txBody>
      </p:sp>
      <p:sp>
        <p:nvSpPr>
          <p:cNvPr id="3" name="Content Placeholder 2"/>
          <p:cNvSpPr>
            <a:spLocks noGrp="1"/>
          </p:cNvSpPr>
          <p:nvPr>
            <p:ph idx="1"/>
          </p:nvPr>
        </p:nvSpPr>
        <p:spPr>
          <a:xfrm>
            <a:off x="457200" y="1600201"/>
            <a:ext cx="8229600" cy="2057400"/>
          </a:xfrm>
        </p:spPr>
        <p:txBody>
          <a:bodyPr>
            <a:normAutofit fontScale="92500" lnSpcReduction="20000"/>
          </a:bodyPr>
          <a:lstStyle/>
          <a:p>
            <a:pPr marL="0" indent="0">
              <a:buNone/>
            </a:pPr>
            <a:r>
              <a:rPr lang="en-IN" dirty="0">
                <a:latin typeface="Maiandra GD" panose="020E0502030308020204" pitchFamily="34" charset="0"/>
              </a:rPr>
              <a:t>A </a:t>
            </a:r>
            <a:r>
              <a:rPr lang="en-IN" b="1" dirty="0" err="1">
                <a:latin typeface="Maiandra GD" panose="020E0502030308020204" pitchFamily="34" charset="0"/>
              </a:rPr>
              <a:t>CircularString</a:t>
            </a:r>
            <a:r>
              <a:rPr lang="en-IN" dirty="0">
                <a:latin typeface="Maiandra GD" panose="020E0502030308020204" pitchFamily="34" charset="0"/>
              </a:rPr>
              <a:t> instance is accepted if it is either empty or contains an odd number of points, n, where n &gt; 1. </a:t>
            </a:r>
            <a:endParaRPr lang="en-IN" dirty="0" smtClean="0">
              <a:latin typeface="Maiandra GD" panose="020E0502030308020204" pitchFamily="34" charset="0"/>
            </a:endParaRPr>
          </a:p>
          <a:p>
            <a:pPr marL="0" indent="0">
              <a:buNone/>
            </a:pPr>
            <a:r>
              <a:rPr lang="en-IN" dirty="0" smtClean="0">
                <a:latin typeface="Maiandra GD" panose="020E0502030308020204" pitchFamily="34" charset="0"/>
              </a:rPr>
              <a:t>The </a:t>
            </a:r>
            <a:r>
              <a:rPr lang="en-IN" dirty="0">
                <a:latin typeface="Maiandra GD" panose="020E0502030308020204" pitchFamily="34" charset="0"/>
              </a:rPr>
              <a:t>following </a:t>
            </a:r>
            <a:r>
              <a:rPr lang="en-IN" b="1" dirty="0" err="1">
                <a:latin typeface="Maiandra GD" panose="020E0502030308020204" pitchFamily="34" charset="0"/>
              </a:rPr>
              <a:t>CircularString</a:t>
            </a:r>
            <a:r>
              <a:rPr lang="en-IN" dirty="0">
                <a:latin typeface="Maiandra GD" panose="020E0502030308020204" pitchFamily="34" charset="0"/>
              </a:rPr>
              <a:t> instances are accepted.</a:t>
            </a:r>
          </a:p>
          <a:p>
            <a:pPr marL="0" indent="0">
              <a:buNone/>
            </a:pPr>
            <a:endParaRPr lang="en-IN" dirty="0">
              <a:latin typeface="Maiandra GD" panose="020E0502030308020204" pitchFamily="34" charset="0"/>
            </a:endParaRPr>
          </a:p>
        </p:txBody>
      </p:sp>
      <p:sp>
        <p:nvSpPr>
          <p:cNvPr id="4" name="TextBox 3"/>
          <p:cNvSpPr txBox="1"/>
          <p:nvPr/>
        </p:nvSpPr>
        <p:spPr>
          <a:xfrm>
            <a:off x="1600200" y="4488873"/>
            <a:ext cx="6498767" cy="923330"/>
          </a:xfrm>
          <a:prstGeom prst="rect">
            <a:avLst/>
          </a:prstGeom>
          <a:noFill/>
          <a:ln>
            <a:solidFill>
              <a:schemeClr val="tx1">
                <a:lumMod val="95000"/>
                <a:lumOff val="5000"/>
              </a:schemeClr>
            </a:solidFill>
          </a:ln>
        </p:spPr>
        <p:txBody>
          <a:bodyPr wrap="none" rtlCol="0">
            <a:spAutoFit/>
          </a:bodyPr>
          <a:lstStyle/>
          <a:p>
            <a:r>
              <a:rPr lang="en-IN" dirty="0"/>
              <a:t>DECLARE @g1 geometry = 'CIRCULARSTRING EMPTY';  </a:t>
            </a:r>
          </a:p>
          <a:p>
            <a:r>
              <a:rPr lang="en-IN" dirty="0"/>
              <a:t>DECLARE @g2 geometry = 'CIRCULARSTRING(1 1, 2 0, -1 1)';  </a:t>
            </a:r>
          </a:p>
          <a:p>
            <a:r>
              <a:rPr lang="en-IN" dirty="0"/>
              <a:t>DECLARE @g3 geometry = 'CIRCULARSTRING(1 1, 2 0, 2 0, 2 0, 1 1)';</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0376681"/>
      </p:ext>
    </p:extLst>
  </p:cSld>
  <p:clrMapOvr>
    <a:masterClrMapping/>
  </p:clrMapOvr>
  <mc:AlternateContent xmlns:mc="http://schemas.openxmlformats.org/markup-compatibility/2006">
    <mc:Choice xmlns:p14="http://schemas.microsoft.com/office/powerpoint/2010/main" Requires="p14">
      <p:transition spd="slow" p14:dur="2000" advTm="21264"/>
    </mc:Choice>
    <mc:Fallback>
      <p:transition spd="slow" advTm="21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Maiandra GD" panose="020E0502030308020204" pitchFamily="34" charset="0"/>
              </a:rPr>
              <a:t>Valid </a:t>
            </a:r>
            <a:r>
              <a:rPr lang="en-IN" dirty="0" smtClean="0">
                <a:latin typeface="Maiandra GD" panose="020E0502030308020204" pitchFamily="34" charset="0"/>
              </a:rPr>
              <a:t>instances</a:t>
            </a:r>
            <a:endParaRPr lang="en-IN" dirty="0">
              <a:latin typeface="Maiandra GD" panose="020E0502030308020204" pitchFamily="34" charset="0"/>
            </a:endParaRPr>
          </a:p>
        </p:txBody>
      </p:sp>
      <p:sp>
        <p:nvSpPr>
          <p:cNvPr id="3" name="Content Placeholder 2"/>
          <p:cNvSpPr>
            <a:spLocks noGrp="1"/>
          </p:cNvSpPr>
          <p:nvPr>
            <p:ph idx="1"/>
          </p:nvPr>
        </p:nvSpPr>
        <p:spPr/>
        <p:txBody>
          <a:bodyPr>
            <a:normAutofit fontScale="77500" lnSpcReduction="20000"/>
          </a:bodyPr>
          <a:lstStyle/>
          <a:p>
            <a:pPr marL="0" indent="0">
              <a:buNone/>
            </a:pPr>
            <a:r>
              <a:rPr lang="en-IN" dirty="0">
                <a:latin typeface="Maiandra GD" panose="020E0502030308020204" pitchFamily="34" charset="0"/>
              </a:rPr>
              <a:t>A valid </a:t>
            </a:r>
            <a:r>
              <a:rPr lang="en-IN" b="1" dirty="0" err="1">
                <a:latin typeface="Maiandra GD" panose="020E0502030308020204" pitchFamily="34" charset="0"/>
              </a:rPr>
              <a:t>CircularString</a:t>
            </a:r>
            <a:r>
              <a:rPr lang="en-IN" dirty="0">
                <a:latin typeface="Maiandra GD" panose="020E0502030308020204" pitchFamily="34" charset="0"/>
              </a:rPr>
              <a:t> instance must be empty or have the following attributes:</a:t>
            </a:r>
          </a:p>
          <a:p>
            <a:r>
              <a:rPr lang="en-IN" dirty="0">
                <a:latin typeface="Maiandra GD" panose="020E0502030308020204" pitchFamily="34" charset="0"/>
              </a:rPr>
              <a:t>It must contain at least one circular arc segment (that is, have a minimum of three points).</a:t>
            </a:r>
          </a:p>
          <a:p>
            <a:r>
              <a:rPr lang="en-IN" dirty="0">
                <a:latin typeface="Maiandra GD" panose="020E0502030308020204" pitchFamily="34" charset="0"/>
              </a:rPr>
              <a:t>The last endpoint for each circular arc segment in the sequence, except for the last segment, must be the first endpoint for the next segment in the sequence.</a:t>
            </a:r>
          </a:p>
          <a:p>
            <a:r>
              <a:rPr lang="en-IN" dirty="0">
                <a:latin typeface="Maiandra GD" panose="020E0502030308020204" pitchFamily="34" charset="0"/>
              </a:rPr>
              <a:t>It must have an odd number of points.</a:t>
            </a:r>
          </a:p>
          <a:p>
            <a:r>
              <a:rPr lang="en-IN" dirty="0">
                <a:latin typeface="Maiandra GD" panose="020E0502030308020204" pitchFamily="34" charset="0"/>
              </a:rPr>
              <a:t>It cannot overlap itself over an interval.</a:t>
            </a:r>
          </a:p>
          <a:p>
            <a:r>
              <a:rPr lang="en-IN" dirty="0">
                <a:latin typeface="Maiandra GD" panose="020E0502030308020204" pitchFamily="34" charset="0"/>
              </a:rPr>
              <a:t>Although </a:t>
            </a:r>
            <a:r>
              <a:rPr lang="en-IN" b="1" dirty="0" err="1">
                <a:latin typeface="Maiandra GD" panose="020E0502030308020204" pitchFamily="34" charset="0"/>
              </a:rPr>
              <a:t>CircularString</a:t>
            </a:r>
            <a:r>
              <a:rPr lang="en-IN" dirty="0">
                <a:latin typeface="Maiandra GD" panose="020E0502030308020204" pitchFamily="34" charset="0"/>
              </a:rPr>
              <a:t> instances may contain line segments, these line segments must be defined by three collinear points.</a:t>
            </a:r>
          </a:p>
          <a:p>
            <a:endParaRPr lang="en-IN" dirty="0">
              <a:latin typeface="Maiandra GD" panose="020E0502030308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47096739"/>
      </p:ext>
    </p:extLst>
  </p:cSld>
  <p:clrMapOvr>
    <a:masterClrMapping/>
  </p:clrMapOvr>
  <mc:AlternateContent xmlns:mc="http://schemas.openxmlformats.org/markup-compatibility/2006">
    <mc:Choice xmlns:p14="http://schemas.microsoft.com/office/powerpoint/2010/main" Requires="p14">
      <p:transition spd="slow" p14:dur="2000" advTm="32954"/>
    </mc:Choice>
    <mc:Fallback>
      <p:transition spd="slow" advTm="32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Maiandra GD" panose="020E0502030308020204" pitchFamily="34" charset="0"/>
              </a:rPr>
              <a:t>The following example shows valid </a:t>
            </a:r>
            <a:r>
              <a:rPr lang="en-IN" sz="3200" b="1" dirty="0" err="1">
                <a:latin typeface="Maiandra GD" panose="020E0502030308020204" pitchFamily="34" charset="0"/>
              </a:rPr>
              <a:t>CircularString</a:t>
            </a:r>
            <a:r>
              <a:rPr lang="en-IN" sz="3200" dirty="0">
                <a:latin typeface="Maiandra GD" panose="020E0502030308020204" pitchFamily="34" charset="0"/>
              </a:rPr>
              <a:t> instances.</a:t>
            </a:r>
          </a:p>
        </p:txBody>
      </p:sp>
      <p:sp>
        <p:nvSpPr>
          <p:cNvPr id="4" name="TextBox 3"/>
          <p:cNvSpPr txBox="1"/>
          <p:nvPr/>
        </p:nvSpPr>
        <p:spPr>
          <a:xfrm>
            <a:off x="1219200" y="2667000"/>
            <a:ext cx="7050392" cy="1477328"/>
          </a:xfrm>
          <a:prstGeom prst="rect">
            <a:avLst/>
          </a:prstGeom>
          <a:noFill/>
          <a:ln>
            <a:solidFill>
              <a:schemeClr val="tx1">
                <a:lumMod val="95000"/>
                <a:lumOff val="5000"/>
              </a:schemeClr>
            </a:solidFill>
          </a:ln>
        </p:spPr>
        <p:txBody>
          <a:bodyPr wrap="none" rtlCol="0">
            <a:spAutoFit/>
          </a:bodyPr>
          <a:lstStyle/>
          <a:p>
            <a:r>
              <a:rPr lang="en-IN" dirty="0"/>
              <a:t>DECLARE @g1 geometry = 'CIRCULARSTRING EMPTY';  </a:t>
            </a:r>
          </a:p>
          <a:p>
            <a:r>
              <a:rPr lang="en-IN" dirty="0"/>
              <a:t>DECLARE @g2 geometry = 'CIRCULARSTRING(1 1, 2 0, -1 1)';  </a:t>
            </a:r>
          </a:p>
          <a:p>
            <a:r>
              <a:rPr lang="en-IN" dirty="0"/>
              <a:t>DECLARE @g3 geometry = 'CIRCULARSTRING(1 1, 2 0, 2 0, 1 1, 0 1)';  </a:t>
            </a:r>
          </a:p>
          <a:p>
            <a:r>
              <a:rPr lang="en-IN" dirty="0"/>
              <a:t>DECLARE @g4 geometry = 'CIRCULARSTRING(1 1, 2 2, 2 2)';  </a:t>
            </a:r>
          </a:p>
          <a:p>
            <a:r>
              <a:rPr lang="en-IN" dirty="0"/>
              <a:t>SELECT @g1.STIsValid(), @g2.STIsValid(), @g3.STIsValid(),@g4.STIsValid();</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12780778"/>
      </p:ext>
    </p:extLst>
  </p:cSld>
  <p:clrMapOvr>
    <a:masterClrMapping/>
  </p:clrMapOvr>
  <mc:AlternateContent xmlns:mc="http://schemas.openxmlformats.org/markup-compatibility/2006">
    <mc:Choice xmlns:p14="http://schemas.microsoft.com/office/powerpoint/2010/main" Requires="p14">
      <p:transition spd="slow" p14:dur="2000" advTm="10159"/>
    </mc:Choice>
    <mc:Fallback>
      <p:transition spd="slow" advTm="10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1"/>
            <a:ext cx="8229600" cy="2895600"/>
          </a:xfrm>
        </p:spPr>
        <p:txBody>
          <a:bodyPr>
            <a:normAutofit fontScale="85000" lnSpcReduction="20000"/>
          </a:bodyPr>
          <a:lstStyle/>
          <a:p>
            <a:r>
              <a:rPr lang="en-IN" dirty="0">
                <a:latin typeface="Maiandra GD" panose="020E0502030308020204" pitchFamily="34" charset="0"/>
              </a:rPr>
              <a:t>A </a:t>
            </a:r>
            <a:r>
              <a:rPr lang="en-IN" b="1" dirty="0" err="1">
                <a:latin typeface="Maiandra GD" panose="020E0502030308020204" pitchFamily="34" charset="0"/>
              </a:rPr>
              <a:t>CircularString</a:t>
            </a:r>
            <a:r>
              <a:rPr lang="en-IN" dirty="0">
                <a:latin typeface="Maiandra GD" panose="020E0502030308020204" pitchFamily="34" charset="0"/>
              </a:rPr>
              <a:t> instance must contain at least two circular arc segments to define a complete circle. </a:t>
            </a:r>
            <a:endParaRPr lang="en-IN" dirty="0" smtClean="0">
              <a:latin typeface="Maiandra GD" panose="020E0502030308020204" pitchFamily="34" charset="0"/>
            </a:endParaRPr>
          </a:p>
          <a:p>
            <a:r>
              <a:rPr lang="en-IN" dirty="0" smtClean="0">
                <a:latin typeface="Maiandra GD" panose="020E0502030308020204" pitchFamily="34" charset="0"/>
              </a:rPr>
              <a:t>A</a:t>
            </a:r>
            <a:r>
              <a:rPr lang="en-IN" dirty="0">
                <a:latin typeface="Maiandra GD" panose="020E0502030308020204" pitchFamily="34" charset="0"/>
              </a:rPr>
              <a:t> </a:t>
            </a:r>
            <a:r>
              <a:rPr lang="en-IN" b="1" dirty="0" err="1">
                <a:latin typeface="Maiandra GD" panose="020E0502030308020204" pitchFamily="34" charset="0"/>
              </a:rPr>
              <a:t>CircularString</a:t>
            </a:r>
            <a:r>
              <a:rPr lang="en-IN" dirty="0">
                <a:latin typeface="Maiandra GD" panose="020E0502030308020204" pitchFamily="34" charset="0"/>
              </a:rPr>
              <a:t> instance cannot use a single circular arc segment (such as (1 1, 3 1, 1 1)) to define a complete circle. Use (1 1, 2 2, 3 1, 2 0, 1 1) to define the circle.</a:t>
            </a:r>
          </a:p>
          <a:p>
            <a:r>
              <a:rPr lang="en-IN" dirty="0">
                <a:latin typeface="Maiandra GD" panose="020E0502030308020204" pitchFamily="34" charset="0"/>
              </a:rPr>
              <a:t>The following example shows </a:t>
            </a:r>
            <a:r>
              <a:rPr lang="en-IN" dirty="0" err="1">
                <a:latin typeface="Maiandra GD" panose="020E0502030308020204" pitchFamily="34" charset="0"/>
              </a:rPr>
              <a:t>CircularString</a:t>
            </a:r>
            <a:r>
              <a:rPr lang="en-IN" dirty="0">
                <a:latin typeface="Maiandra GD" panose="020E0502030308020204" pitchFamily="34" charset="0"/>
              </a:rPr>
              <a:t> instances that are not valid.</a:t>
            </a:r>
          </a:p>
          <a:p>
            <a:pPr marL="0" indent="0">
              <a:buNone/>
            </a:pPr>
            <a:endParaRPr lang="en-IN" dirty="0">
              <a:latin typeface="Maiandra GD" panose="020E0502030308020204" pitchFamily="34" charset="0"/>
            </a:endParaRPr>
          </a:p>
        </p:txBody>
      </p:sp>
      <p:sp>
        <p:nvSpPr>
          <p:cNvPr id="4" name="TextBox 3"/>
          <p:cNvSpPr txBox="1"/>
          <p:nvPr/>
        </p:nvSpPr>
        <p:spPr>
          <a:xfrm>
            <a:off x="1828800" y="4191000"/>
            <a:ext cx="5809475" cy="923330"/>
          </a:xfrm>
          <a:prstGeom prst="rect">
            <a:avLst/>
          </a:prstGeom>
          <a:noFill/>
          <a:ln>
            <a:solidFill>
              <a:schemeClr val="tx1">
                <a:lumMod val="95000"/>
                <a:lumOff val="5000"/>
              </a:schemeClr>
            </a:solidFill>
          </a:ln>
        </p:spPr>
        <p:txBody>
          <a:bodyPr wrap="none" rtlCol="0">
            <a:spAutoFit/>
          </a:bodyPr>
          <a:lstStyle/>
          <a:p>
            <a:r>
              <a:rPr lang="en-IN" dirty="0"/>
              <a:t>DECLARE @g1 geometry = 'CIRCULARSTRING(1 1, 2 0, 1 1)';  </a:t>
            </a:r>
          </a:p>
          <a:p>
            <a:r>
              <a:rPr lang="en-IN" dirty="0"/>
              <a:t>DECLARE @g2 geometry = 'CIRCULARSTRING(0 0, 0 0, 0 0)';  </a:t>
            </a:r>
          </a:p>
          <a:p>
            <a:r>
              <a:rPr lang="en-IN" dirty="0"/>
              <a:t>SELECT @g1.STIsValid(), @g2.STIsValid();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78800512"/>
      </p:ext>
    </p:extLst>
  </p:cSld>
  <p:clrMapOvr>
    <a:masterClrMapping/>
  </p:clrMapOvr>
  <mc:AlternateContent xmlns:mc="http://schemas.openxmlformats.org/markup-compatibility/2006">
    <mc:Choice xmlns:p14="http://schemas.microsoft.com/office/powerpoint/2010/main" Requires="p14">
      <p:transition spd="slow" p14:dur="2000" advTm="21728"/>
    </mc:Choice>
    <mc:Fallback>
      <p:transition spd="slow" advTm="21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9"/>
            <a:ext cx="8229600" cy="1143000"/>
          </a:xfrm>
        </p:spPr>
        <p:txBody>
          <a:bodyPr>
            <a:normAutofit/>
          </a:bodyPr>
          <a:lstStyle/>
          <a:p>
            <a:r>
              <a:rPr lang="en-IN" dirty="0">
                <a:latin typeface="Maiandra GD" panose="020E0502030308020204" pitchFamily="34" charset="0"/>
              </a:rPr>
              <a:t>Instances with collinear </a:t>
            </a:r>
            <a:r>
              <a:rPr lang="en-IN" dirty="0" smtClean="0">
                <a:latin typeface="Maiandra GD" panose="020E0502030308020204" pitchFamily="34" charset="0"/>
              </a:rPr>
              <a:t>points</a:t>
            </a:r>
            <a:endParaRPr lang="en-IN" dirty="0">
              <a:latin typeface="Maiandra GD" panose="020E0502030308020204" pitchFamily="34" charset="0"/>
            </a:endParaRPr>
          </a:p>
        </p:txBody>
      </p:sp>
      <p:sp>
        <p:nvSpPr>
          <p:cNvPr id="3" name="Content Placeholder 2"/>
          <p:cNvSpPr>
            <a:spLocks noGrp="1"/>
          </p:cNvSpPr>
          <p:nvPr>
            <p:ph idx="1"/>
          </p:nvPr>
        </p:nvSpPr>
        <p:spPr>
          <a:xfrm>
            <a:off x="457200" y="1295400"/>
            <a:ext cx="8229600" cy="3048000"/>
          </a:xfrm>
        </p:spPr>
        <p:txBody>
          <a:bodyPr>
            <a:normAutofit fontScale="77500" lnSpcReduction="20000"/>
          </a:bodyPr>
          <a:lstStyle/>
          <a:p>
            <a:pPr marL="0" indent="0">
              <a:buNone/>
            </a:pPr>
            <a:r>
              <a:rPr lang="en-IN" dirty="0">
                <a:latin typeface="Maiandra GD" panose="020E0502030308020204" pitchFamily="34" charset="0"/>
              </a:rPr>
              <a:t>In the following cases a circular arc segment will be treated as a line segment:</a:t>
            </a:r>
          </a:p>
          <a:p>
            <a:r>
              <a:rPr lang="en-IN" dirty="0">
                <a:latin typeface="Maiandra GD" panose="020E0502030308020204" pitchFamily="34" charset="0"/>
              </a:rPr>
              <a:t>When all three points are collinear (for example, (1 3, 4 4, 7 5)).</a:t>
            </a:r>
          </a:p>
          <a:p>
            <a:r>
              <a:rPr lang="en-IN" dirty="0">
                <a:latin typeface="Maiandra GD" panose="020E0502030308020204" pitchFamily="34" charset="0"/>
              </a:rPr>
              <a:t>When the first and middle point are the same, but the third point is different (for example, (1 3, 1 3, 7 5)).</a:t>
            </a:r>
          </a:p>
          <a:p>
            <a:r>
              <a:rPr lang="en-IN" dirty="0">
                <a:latin typeface="Maiandra GD" panose="020E0502030308020204" pitchFamily="34" charset="0"/>
              </a:rPr>
              <a:t>When the middle and last point are the same, but the first point is different (for example, (1 3, 4 4, 4 4</a:t>
            </a:r>
            <a:r>
              <a:rPr lang="en-IN" dirty="0" smtClean="0">
                <a:latin typeface="Maiandra GD" panose="020E0502030308020204" pitchFamily="34" charset="0"/>
              </a:rPr>
              <a:t>)).</a:t>
            </a:r>
            <a:endParaRPr lang="en-IN" dirty="0">
              <a:latin typeface="Maiandra GD" panose="020E0502030308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44056446"/>
      </p:ext>
    </p:extLst>
  </p:cSld>
  <p:clrMapOvr>
    <a:masterClrMapping/>
  </p:clrMapOvr>
  <mc:AlternateContent xmlns:mc="http://schemas.openxmlformats.org/markup-compatibility/2006">
    <mc:Choice xmlns:p14="http://schemas.microsoft.com/office/powerpoint/2010/main" Requires="p14">
      <p:transition spd="slow" p14:dur="2000" advTm="18133"/>
    </mc:Choice>
    <mc:Fallback>
      <p:transition spd="slow" advTm="18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latin typeface="Maiandra GD" panose="020E0502030308020204" pitchFamily="34" charset="0"/>
              </a:rPr>
              <a:t>Example</a:t>
            </a:r>
            <a:endParaRPr lang="en-IN" dirty="0">
              <a:latin typeface="Maiandra GD" panose="020E0502030308020204" pitchFamily="34" charset="0"/>
            </a:endParaRPr>
          </a:p>
        </p:txBody>
      </p:sp>
      <p:sp>
        <p:nvSpPr>
          <p:cNvPr id="3" name="Content Placeholder 2"/>
          <p:cNvSpPr>
            <a:spLocks noGrp="1"/>
          </p:cNvSpPr>
          <p:nvPr>
            <p:ph idx="1"/>
          </p:nvPr>
        </p:nvSpPr>
        <p:spPr>
          <a:xfrm>
            <a:off x="457200" y="1600201"/>
            <a:ext cx="8229600" cy="1676399"/>
          </a:xfrm>
        </p:spPr>
        <p:txBody>
          <a:bodyPr>
            <a:normAutofit fontScale="92500" lnSpcReduction="20000"/>
          </a:bodyPr>
          <a:lstStyle/>
          <a:p>
            <a:r>
              <a:rPr lang="en-IN" b="1" dirty="0">
                <a:latin typeface="Maiandra GD" panose="020E0502030308020204" pitchFamily="34" charset="0"/>
              </a:rPr>
              <a:t>Instantiating a Geometry Instance with an Empty </a:t>
            </a:r>
            <a:r>
              <a:rPr lang="en-IN" b="1" dirty="0" err="1">
                <a:latin typeface="Maiandra GD" panose="020E0502030308020204" pitchFamily="34" charset="0"/>
              </a:rPr>
              <a:t>CircularString</a:t>
            </a:r>
            <a:endParaRPr lang="en-IN" b="1" dirty="0">
              <a:latin typeface="Maiandra GD" panose="020E0502030308020204" pitchFamily="34" charset="0"/>
            </a:endParaRPr>
          </a:p>
          <a:p>
            <a:r>
              <a:rPr lang="en-IN" dirty="0">
                <a:latin typeface="Maiandra GD" panose="020E0502030308020204" pitchFamily="34" charset="0"/>
              </a:rPr>
              <a:t>This example shows how to create an empty </a:t>
            </a:r>
            <a:r>
              <a:rPr lang="en-IN" b="1" dirty="0" err="1">
                <a:latin typeface="Maiandra GD" panose="020E0502030308020204" pitchFamily="34" charset="0"/>
              </a:rPr>
              <a:t>CircularString</a:t>
            </a:r>
            <a:r>
              <a:rPr lang="en-IN" dirty="0">
                <a:latin typeface="Maiandra GD" panose="020E0502030308020204" pitchFamily="34" charset="0"/>
              </a:rPr>
              <a:t> instance:</a:t>
            </a:r>
          </a:p>
          <a:p>
            <a:pPr marL="0" indent="0">
              <a:buNone/>
            </a:pPr>
            <a:endParaRPr lang="en-IN" dirty="0">
              <a:latin typeface="Maiandra GD" panose="020E0502030308020204" pitchFamily="34" charset="0"/>
            </a:endParaRPr>
          </a:p>
        </p:txBody>
      </p:sp>
      <p:sp>
        <p:nvSpPr>
          <p:cNvPr id="4" name="TextBox 3"/>
          <p:cNvSpPr txBox="1"/>
          <p:nvPr/>
        </p:nvSpPr>
        <p:spPr>
          <a:xfrm>
            <a:off x="1752600" y="4419599"/>
            <a:ext cx="5806638" cy="646331"/>
          </a:xfrm>
          <a:prstGeom prst="rect">
            <a:avLst/>
          </a:prstGeom>
          <a:noFill/>
          <a:ln>
            <a:solidFill>
              <a:schemeClr val="tx1">
                <a:lumMod val="95000"/>
                <a:lumOff val="5000"/>
              </a:schemeClr>
            </a:solidFill>
          </a:ln>
        </p:spPr>
        <p:txBody>
          <a:bodyPr wrap="square" rtlCol="0">
            <a:spAutoFit/>
          </a:bodyPr>
          <a:lstStyle/>
          <a:p>
            <a:r>
              <a:rPr lang="en-IN" dirty="0"/>
              <a:t>DECLARE @g geometry;  </a:t>
            </a:r>
          </a:p>
          <a:p>
            <a:r>
              <a:rPr lang="en-IN" dirty="0"/>
              <a:t>SET @g = geometry::Parse('CIRCULARSTRING EMPTY');</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91367705"/>
      </p:ext>
    </p:extLst>
  </p:cSld>
  <p:clrMapOvr>
    <a:masterClrMapping/>
  </p:clrMapOvr>
  <mc:AlternateContent xmlns:mc="http://schemas.openxmlformats.org/markup-compatibility/2006">
    <mc:Choice xmlns:p14="http://schemas.microsoft.com/office/powerpoint/2010/main" Requires="p14">
      <p:transition spd="slow" p14:dur="2000" advTm="10714"/>
    </mc:Choice>
    <mc:Fallback>
      <p:transition spd="slow" advTm="10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70C0"/>
                </a:solidFill>
                <a:latin typeface="Maiandra GD" panose="020E0502030308020204" pitchFamily="34" charset="0"/>
              </a:rPr>
              <a:t>P</a:t>
            </a:r>
            <a:r>
              <a:rPr lang="en-IN" dirty="0" smtClean="0">
                <a:solidFill>
                  <a:srgbClr val="0070C0"/>
                </a:solidFill>
                <a:latin typeface="Maiandra GD" panose="020E0502030308020204" pitchFamily="34" charset="0"/>
              </a:rPr>
              <a:t>olygon</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457200" y="1371600"/>
            <a:ext cx="8077200" cy="1676400"/>
          </a:xfrm>
        </p:spPr>
        <p:txBody>
          <a:bodyPr>
            <a:normAutofit fontScale="70000" lnSpcReduction="20000"/>
          </a:bodyPr>
          <a:lstStyle/>
          <a:p>
            <a:pPr marL="0" indent="0">
              <a:buNone/>
            </a:pPr>
            <a:r>
              <a:rPr lang="en-IN" dirty="0">
                <a:latin typeface="Maiandra GD" panose="020E0502030308020204" pitchFamily="34" charset="0"/>
              </a:rPr>
              <a:t>A </a:t>
            </a:r>
            <a:r>
              <a:rPr lang="en-IN" b="1" dirty="0">
                <a:latin typeface="Maiandra GD" panose="020E0502030308020204" pitchFamily="34" charset="0"/>
              </a:rPr>
              <a:t>Polygon</a:t>
            </a:r>
            <a:r>
              <a:rPr lang="en-IN" dirty="0">
                <a:latin typeface="Maiandra GD" panose="020E0502030308020204" pitchFamily="34" charset="0"/>
              </a:rPr>
              <a:t> is a two-dimensional surface stored as a sequence of points defining an exterior bounding ring and zero or more interior rings</a:t>
            </a:r>
            <a:r>
              <a:rPr lang="en-IN" dirty="0" smtClean="0">
                <a:latin typeface="Maiandra GD" panose="020E0502030308020204" pitchFamily="34" charset="0"/>
              </a:rPr>
              <a:t>.</a:t>
            </a:r>
          </a:p>
          <a:p>
            <a:pPr marL="0" indent="0">
              <a:buNone/>
            </a:pPr>
            <a:r>
              <a:rPr lang="en-IN" dirty="0">
                <a:latin typeface="Maiandra GD" panose="020E0502030308020204" pitchFamily="34" charset="0"/>
              </a:rPr>
              <a:t>The illustration below shows examples of </a:t>
            </a:r>
            <a:r>
              <a:rPr lang="en-IN" b="1" dirty="0">
                <a:latin typeface="Maiandra GD" panose="020E0502030308020204" pitchFamily="34" charset="0"/>
              </a:rPr>
              <a:t>Polygon</a:t>
            </a:r>
            <a:r>
              <a:rPr lang="en-IN" dirty="0">
                <a:latin typeface="Maiandra GD" panose="020E0502030308020204" pitchFamily="34" charset="0"/>
              </a:rPr>
              <a:t> instances.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2860962"/>
            <a:ext cx="4232021" cy="3844638"/>
          </a:xfrm>
          <a:prstGeom prst="rect">
            <a:avLst/>
          </a:prstGeom>
        </p:spPr>
      </p:pic>
      <p:sp>
        <p:nvSpPr>
          <p:cNvPr id="5" name="TextBox 4"/>
          <p:cNvSpPr txBox="1"/>
          <p:nvPr/>
        </p:nvSpPr>
        <p:spPr>
          <a:xfrm>
            <a:off x="31174" y="2860962"/>
            <a:ext cx="4495800" cy="3693319"/>
          </a:xfrm>
          <a:prstGeom prst="rect">
            <a:avLst/>
          </a:prstGeom>
          <a:noFill/>
        </p:spPr>
        <p:txBody>
          <a:bodyPr wrap="square" rtlCol="0">
            <a:spAutoFit/>
          </a:bodyPr>
          <a:lstStyle/>
          <a:p>
            <a:pPr marL="342900" indent="-342900">
              <a:buFont typeface="+mj-lt"/>
              <a:buAutoNum type="arabicPeriod"/>
            </a:pPr>
            <a:r>
              <a:rPr lang="en-IN" dirty="0">
                <a:latin typeface="Maiandra GD" panose="020E0502030308020204" pitchFamily="34" charset="0"/>
              </a:rPr>
              <a:t>Figure 1 is a </a:t>
            </a:r>
            <a:r>
              <a:rPr lang="en-IN" b="1" dirty="0">
                <a:latin typeface="Maiandra GD" panose="020E0502030308020204" pitchFamily="34" charset="0"/>
              </a:rPr>
              <a:t>Polygon</a:t>
            </a:r>
            <a:r>
              <a:rPr lang="en-IN" dirty="0">
                <a:latin typeface="Maiandra GD" panose="020E0502030308020204" pitchFamily="34" charset="0"/>
              </a:rPr>
              <a:t> instance whose boundary is defined by an exterior </a:t>
            </a:r>
            <a:r>
              <a:rPr lang="en-IN" dirty="0" smtClean="0">
                <a:latin typeface="Maiandra GD" panose="020E0502030308020204" pitchFamily="34" charset="0"/>
              </a:rPr>
              <a:t>ring.</a:t>
            </a:r>
          </a:p>
          <a:p>
            <a:pPr marL="342900" indent="-342900">
              <a:buFont typeface="+mj-lt"/>
              <a:buAutoNum type="arabicPeriod"/>
            </a:pPr>
            <a:endParaRPr lang="en-IN" dirty="0">
              <a:latin typeface="Maiandra GD" panose="020E0502030308020204" pitchFamily="34" charset="0"/>
            </a:endParaRPr>
          </a:p>
          <a:p>
            <a:pPr marL="342900" indent="-342900">
              <a:buFont typeface="+mj-lt"/>
              <a:buAutoNum type="arabicPeriod"/>
            </a:pPr>
            <a:r>
              <a:rPr lang="en-IN" dirty="0" smtClean="0">
                <a:latin typeface="Maiandra GD" panose="020E0502030308020204" pitchFamily="34" charset="0"/>
              </a:rPr>
              <a:t>Figure </a:t>
            </a:r>
            <a:r>
              <a:rPr lang="en-IN" dirty="0">
                <a:latin typeface="Maiandra GD" panose="020E0502030308020204" pitchFamily="34" charset="0"/>
              </a:rPr>
              <a:t>2 is a </a:t>
            </a:r>
            <a:r>
              <a:rPr lang="en-IN" b="1" dirty="0">
                <a:latin typeface="Maiandra GD" panose="020E0502030308020204" pitchFamily="34" charset="0"/>
              </a:rPr>
              <a:t>Polygon</a:t>
            </a:r>
            <a:r>
              <a:rPr lang="en-IN" dirty="0">
                <a:latin typeface="Maiandra GD" panose="020E0502030308020204" pitchFamily="34" charset="0"/>
              </a:rPr>
              <a:t> instance whose boundary is defined by an exterior ring and two interior rings. The area inside the interior rings is part of the exterior of the </a:t>
            </a:r>
            <a:r>
              <a:rPr lang="en-IN" b="1" dirty="0">
                <a:latin typeface="Maiandra GD" panose="020E0502030308020204" pitchFamily="34" charset="0"/>
              </a:rPr>
              <a:t>Polygon</a:t>
            </a:r>
            <a:r>
              <a:rPr lang="en-IN" dirty="0">
                <a:latin typeface="Maiandra GD" panose="020E0502030308020204" pitchFamily="34" charset="0"/>
              </a:rPr>
              <a:t> </a:t>
            </a:r>
            <a:r>
              <a:rPr lang="en-IN" dirty="0" smtClean="0">
                <a:latin typeface="Maiandra GD" panose="020E0502030308020204" pitchFamily="34" charset="0"/>
              </a:rPr>
              <a:t>instance.</a:t>
            </a:r>
          </a:p>
          <a:p>
            <a:pPr marL="342900" indent="-342900">
              <a:buFont typeface="+mj-lt"/>
              <a:buAutoNum type="arabicPeriod"/>
            </a:pPr>
            <a:endParaRPr lang="en-IN" dirty="0">
              <a:latin typeface="Maiandra GD" panose="020E0502030308020204" pitchFamily="34" charset="0"/>
            </a:endParaRPr>
          </a:p>
          <a:p>
            <a:pPr marL="342900" indent="-342900">
              <a:buFont typeface="+mj-lt"/>
              <a:buAutoNum type="arabicPeriod"/>
            </a:pPr>
            <a:r>
              <a:rPr lang="en-IN" dirty="0" smtClean="0">
                <a:latin typeface="Maiandra GD" panose="020E0502030308020204" pitchFamily="34" charset="0"/>
              </a:rPr>
              <a:t>Figure </a:t>
            </a:r>
            <a:r>
              <a:rPr lang="en-IN" dirty="0">
                <a:latin typeface="Maiandra GD" panose="020E0502030308020204" pitchFamily="34" charset="0"/>
              </a:rPr>
              <a:t>3 is a valid </a:t>
            </a:r>
            <a:r>
              <a:rPr lang="en-IN" b="1" dirty="0">
                <a:latin typeface="Maiandra GD" panose="020E0502030308020204" pitchFamily="34" charset="0"/>
              </a:rPr>
              <a:t>Polygon</a:t>
            </a:r>
            <a:r>
              <a:rPr lang="en-IN" dirty="0">
                <a:latin typeface="Maiandra GD" panose="020E0502030308020204" pitchFamily="34" charset="0"/>
              </a:rPr>
              <a:t> instance because its interior rings intersect at a single tangent point.</a:t>
            </a:r>
          </a:p>
          <a:p>
            <a:endParaRPr lang="en-IN" dirty="0">
              <a:latin typeface="Maiandra GD" panose="020E0502030308020204" pitchFamily="34"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70091697"/>
      </p:ext>
    </p:extLst>
  </p:cSld>
  <p:clrMapOvr>
    <a:masterClrMapping/>
  </p:clrMapOvr>
  <mc:AlternateContent xmlns:mc="http://schemas.openxmlformats.org/markup-compatibility/2006">
    <mc:Choice xmlns:p14="http://schemas.microsoft.com/office/powerpoint/2010/main" Requires="p14">
      <p:transition spd="slow" p14:dur="2000" advTm="41054"/>
    </mc:Choice>
    <mc:Fallback>
      <p:transition spd="slow" advTm="41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latin typeface="Maiandra GD" panose="020E0502030308020204" pitchFamily="34" charset="0"/>
              </a:rPr>
              <a:t>Examples</a:t>
            </a:r>
            <a:endParaRPr lang="en-IN" dirty="0">
              <a:latin typeface="Maiandra GD" panose="020E0502030308020204" pitchFamily="34" charset="0"/>
            </a:endParaRPr>
          </a:p>
        </p:txBody>
      </p:sp>
      <p:sp>
        <p:nvSpPr>
          <p:cNvPr id="3" name="Content Placeholder 2"/>
          <p:cNvSpPr>
            <a:spLocks noGrp="1"/>
          </p:cNvSpPr>
          <p:nvPr>
            <p:ph idx="1"/>
          </p:nvPr>
        </p:nvSpPr>
        <p:spPr>
          <a:xfrm>
            <a:off x="457200" y="1600201"/>
            <a:ext cx="8229600" cy="1295400"/>
          </a:xfrm>
        </p:spPr>
        <p:txBody>
          <a:bodyPr>
            <a:normAutofit fontScale="92500" lnSpcReduction="20000"/>
          </a:bodyPr>
          <a:lstStyle/>
          <a:p>
            <a:pPr marL="0" indent="0">
              <a:buNone/>
            </a:pPr>
            <a:r>
              <a:rPr lang="en-IN" dirty="0">
                <a:latin typeface="Maiandra GD" panose="020E0502030308020204" pitchFamily="34" charset="0"/>
              </a:rPr>
              <a:t>The following example creates a simple geometry Polygon instance with a gap and SRID 10.</a:t>
            </a:r>
          </a:p>
        </p:txBody>
      </p:sp>
      <p:sp>
        <p:nvSpPr>
          <p:cNvPr id="4" name="TextBox 3"/>
          <p:cNvSpPr txBox="1"/>
          <p:nvPr/>
        </p:nvSpPr>
        <p:spPr>
          <a:xfrm>
            <a:off x="1905000" y="3733800"/>
            <a:ext cx="5334000" cy="1200329"/>
          </a:xfrm>
          <a:prstGeom prst="rect">
            <a:avLst/>
          </a:prstGeom>
          <a:noFill/>
          <a:ln>
            <a:solidFill>
              <a:schemeClr val="tx1">
                <a:lumMod val="95000"/>
                <a:lumOff val="5000"/>
              </a:schemeClr>
            </a:solidFill>
          </a:ln>
        </p:spPr>
        <p:txBody>
          <a:bodyPr wrap="square" rtlCol="0">
            <a:spAutoFit/>
          </a:bodyPr>
          <a:lstStyle/>
          <a:p>
            <a:r>
              <a:rPr lang="en-IN" dirty="0"/>
              <a:t>DECLARE @g geometry;  </a:t>
            </a:r>
          </a:p>
          <a:p>
            <a:r>
              <a:rPr lang="en-IN" dirty="0"/>
              <a:t>SET @g = geometry::</a:t>
            </a:r>
            <a:r>
              <a:rPr lang="en-IN" dirty="0" err="1"/>
              <a:t>STPolyFromText</a:t>
            </a:r>
            <a:r>
              <a:rPr lang="en-IN" dirty="0"/>
              <a:t>(</a:t>
            </a:r>
          </a:p>
          <a:p>
            <a:r>
              <a:rPr lang="en-IN" dirty="0"/>
              <a:t>    'POLYGON((0 0, 0 3, 3 3, 3 0, 0 0), (1 1, 1 2, 2 1, 1 1))',</a:t>
            </a:r>
          </a:p>
          <a:p>
            <a:r>
              <a:rPr lang="en-IN" dirty="0"/>
              <a:t>    10);</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39908811"/>
      </p:ext>
    </p:extLst>
  </p:cSld>
  <p:clrMapOvr>
    <a:masterClrMapping/>
  </p:clrMapOvr>
  <mc:AlternateContent xmlns:mc="http://schemas.openxmlformats.org/markup-compatibility/2006">
    <mc:Choice xmlns:p14="http://schemas.microsoft.com/office/powerpoint/2010/main" Requires="p14">
      <p:transition spd="slow" p14:dur="2000" advTm="16387"/>
    </mc:Choice>
    <mc:Fallback>
      <p:transition spd="slow" advTm="16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rgbClr val="0070C0"/>
                </a:solidFill>
                <a:latin typeface="Maiandra GD" panose="020E0502030308020204" pitchFamily="34" charset="0"/>
              </a:rPr>
              <a:t>MultiPoint</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457200" y="1600200"/>
            <a:ext cx="8229600" cy="2057399"/>
          </a:xfrm>
        </p:spPr>
        <p:txBody>
          <a:bodyPr>
            <a:normAutofit fontScale="77500" lnSpcReduction="20000"/>
          </a:bodyPr>
          <a:lstStyle/>
          <a:p>
            <a:r>
              <a:rPr lang="en-IN" dirty="0"/>
              <a:t>A </a:t>
            </a:r>
            <a:r>
              <a:rPr lang="en-IN" b="1" dirty="0"/>
              <a:t>MultiPoint</a:t>
            </a:r>
            <a:r>
              <a:rPr lang="en-IN" dirty="0"/>
              <a:t> is a collection of zero or more points. The boundary of a </a:t>
            </a:r>
            <a:r>
              <a:rPr lang="en-IN" b="1" dirty="0"/>
              <a:t>MultiPoint</a:t>
            </a:r>
            <a:r>
              <a:rPr lang="en-IN" dirty="0"/>
              <a:t> instance is empty</a:t>
            </a:r>
            <a:r>
              <a:rPr lang="en-IN" dirty="0" smtClean="0"/>
              <a:t>.</a:t>
            </a:r>
          </a:p>
          <a:p>
            <a:r>
              <a:rPr lang="en-IN" dirty="0"/>
              <a:t>The following example creates a geometry MultiPoint instance with SRID 23 and two points: one point with the coordinates (2, 3), one point with the coordinates (7, 8), and a Z value of 9.5.</a:t>
            </a:r>
          </a:p>
        </p:txBody>
      </p:sp>
      <p:sp>
        <p:nvSpPr>
          <p:cNvPr id="4" name="TextBox 3"/>
          <p:cNvSpPr txBox="1"/>
          <p:nvPr/>
        </p:nvSpPr>
        <p:spPr>
          <a:xfrm>
            <a:off x="1295400" y="4191000"/>
            <a:ext cx="7069884" cy="646331"/>
          </a:xfrm>
          <a:prstGeom prst="rect">
            <a:avLst/>
          </a:prstGeom>
          <a:noFill/>
          <a:ln>
            <a:solidFill>
              <a:schemeClr val="tx1">
                <a:lumMod val="95000"/>
                <a:lumOff val="5000"/>
              </a:schemeClr>
            </a:solidFill>
          </a:ln>
        </p:spPr>
        <p:txBody>
          <a:bodyPr wrap="none" rtlCol="0">
            <a:spAutoFit/>
          </a:bodyPr>
          <a:lstStyle/>
          <a:p>
            <a:r>
              <a:rPr lang="en-IN" dirty="0"/>
              <a:t>DECLARE @g geometry;  </a:t>
            </a:r>
          </a:p>
          <a:p>
            <a:r>
              <a:rPr lang="en-IN" dirty="0"/>
              <a:t>SET @g = geometry::</a:t>
            </a:r>
            <a:r>
              <a:rPr lang="en-IN" dirty="0" err="1"/>
              <a:t>STGeomFromText</a:t>
            </a:r>
            <a:r>
              <a:rPr lang="en-IN" dirty="0"/>
              <a:t>('MULTIPOINT((2 3), (7 8 9.5))', 23);</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27410904"/>
      </p:ext>
    </p:extLst>
  </p:cSld>
  <p:clrMapOvr>
    <a:masterClrMapping/>
  </p:clrMapOvr>
  <mc:AlternateContent xmlns:mc="http://schemas.openxmlformats.org/markup-compatibility/2006">
    <mc:Choice xmlns:p14="http://schemas.microsoft.com/office/powerpoint/2010/main" Requires="p14">
      <p:transition spd="slow" p14:dur="2000" advTm="31351"/>
    </mc:Choice>
    <mc:Fallback>
      <p:transition spd="slow" advTm="31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855"/>
            <a:ext cx="5715000" cy="6324600"/>
          </a:xfrm>
        </p:spPr>
        <p:txBody>
          <a:bodyPr>
            <a:normAutofit fontScale="85000" lnSpcReduction="10000"/>
          </a:bodyPr>
          <a:lstStyle/>
          <a:p>
            <a:r>
              <a:rPr lang="en-IN" dirty="0" smtClean="0">
                <a:latin typeface="Maiandra GD" panose="020E0502030308020204" pitchFamily="34" charset="0"/>
              </a:rPr>
              <a:t>A</a:t>
            </a:r>
            <a:r>
              <a:rPr lang="en-IN" dirty="0">
                <a:latin typeface="Maiandra GD" panose="020E0502030308020204" pitchFamily="34" charset="0"/>
              </a:rPr>
              <a:t> </a:t>
            </a:r>
            <a:r>
              <a:rPr lang="en-IN" i="1" dirty="0">
                <a:latin typeface="Maiandra GD" panose="020E0502030308020204" pitchFamily="34" charset="0"/>
              </a:rPr>
              <a:t>line of latitude</a:t>
            </a:r>
            <a:r>
              <a:rPr lang="en-IN" dirty="0">
                <a:latin typeface="Maiandra GD" panose="020E0502030308020204" pitchFamily="34" charset="0"/>
              </a:rPr>
              <a:t> is an imaginary line connecting all the points with same latitude value. </a:t>
            </a:r>
          </a:p>
          <a:p>
            <a:r>
              <a:rPr lang="en-IN" dirty="0">
                <a:latin typeface="Maiandra GD" panose="020E0502030308020204" pitchFamily="34" charset="0"/>
              </a:rPr>
              <a:t>There are 90 degrees of latitude between the Equator and the North Pole. </a:t>
            </a:r>
            <a:r>
              <a:rPr lang="en-IN" dirty="0" smtClean="0">
                <a:latin typeface="Maiandra GD" panose="020E0502030308020204" pitchFamily="34" charset="0"/>
              </a:rPr>
              <a:t>North Pole is considered to be at </a:t>
            </a:r>
            <a:r>
              <a:rPr lang="en-IN" i="1" dirty="0" smtClean="0">
                <a:latin typeface="Maiandra GD" panose="020E0502030308020204" pitchFamily="34" charset="0"/>
              </a:rPr>
              <a:t>90 degrees north latitude</a:t>
            </a:r>
            <a:r>
              <a:rPr lang="en-IN" dirty="0" smtClean="0">
                <a:latin typeface="Maiandra GD" panose="020E0502030308020204" pitchFamily="34" charset="0"/>
              </a:rPr>
              <a:t>. Latitudes </a:t>
            </a:r>
            <a:r>
              <a:rPr lang="en-IN" dirty="0">
                <a:latin typeface="Maiandra GD" panose="020E0502030308020204" pitchFamily="34" charset="0"/>
              </a:rPr>
              <a:t>between the Equator and North Pole are marked accordingly. </a:t>
            </a:r>
            <a:r>
              <a:rPr lang="en-IN" dirty="0" smtClean="0">
                <a:latin typeface="Maiandra GD" panose="020E0502030308020204" pitchFamily="34" charset="0"/>
              </a:rPr>
              <a:t>For </a:t>
            </a:r>
            <a:r>
              <a:rPr lang="en-IN" dirty="0">
                <a:latin typeface="Maiandra GD" panose="020E0502030308020204" pitchFamily="34" charset="0"/>
              </a:rPr>
              <a:t>example, the latitude halfway between the Equator and the North Pole is at 45 degrees, so it’s considered to be at </a:t>
            </a:r>
            <a:r>
              <a:rPr lang="en-IN" i="1" dirty="0">
                <a:latin typeface="Maiandra GD" panose="020E0502030308020204" pitchFamily="34" charset="0"/>
              </a:rPr>
              <a:t>45 degrees north latitude</a:t>
            </a:r>
            <a:r>
              <a:rPr lang="en-IN" dirty="0">
                <a:latin typeface="Maiandra GD" panose="020E0502030308020204" pitchFamily="34" charset="0"/>
              </a:rPr>
              <a:t>, as shown in the following figure</a:t>
            </a:r>
            <a:r>
              <a:rPr lang="en-IN" dirty="0" smtClean="0">
                <a:latin typeface="Maiandra GD" panose="020E0502030308020204" pitchFamily="34" charset="0"/>
              </a:rPr>
              <a:t>.</a:t>
            </a:r>
            <a:endParaRPr lang="en-IN" dirty="0">
              <a:latin typeface="Maiandra GD" panose="020E0502030308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410691"/>
            <a:ext cx="2277268" cy="2117148"/>
          </a:xfrm>
          <a:prstGeom prst="rect">
            <a:avLst/>
          </a:prstGeom>
        </p:spPr>
      </p:pic>
      <p:sp>
        <p:nvSpPr>
          <p:cNvPr id="5" name="TextBox 4"/>
          <p:cNvSpPr txBox="1"/>
          <p:nvPr/>
        </p:nvSpPr>
        <p:spPr>
          <a:xfrm>
            <a:off x="304800" y="6211669"/>
            <a:ext cx="8686800" cy="923330"/>
          </a:xfrm>
          <a:prstGeom prst="rect">
            <a:avLst/>
          </a:prstGeom>
          <a:noFill/>
        </p:spPr>
        <p:txBody>
          <a:bodyPr wrap="square" rtlCol="0">
            <a:spAutoFit/>
          </a:bodyPr>
          <a:lstStyle/>
          <a:p>
            <a:r>
              <a:rPr lang="en-IN" dirty="0">
                <a:solidFill>
                  <a:srgbClr val="FF0000"/>
                </a:solidFill>
              </a:rPr>
              <a:t>References</a:t>
            </a:r>
            <a:r>
              <a:rPr lang="en-IN" dirty="0"/>
              <a:t>:</a:t>
            </a:r>
            <a:r>
              <a:rPr lang="en-IN" dirty="0">
                <a:hlinkClick r:id="rId5"/>
              </a:rPr>
              <a:t> https://www.red-gate.com/simple-talk/sql/t-sql-programming/introduction-to-sql-server-spatial-data/</a:t>
            </a:r>
            <a:endParaRPr lang="en-IN" dirty="0"/>
          </a:p>
          <a:p>
            <a:endParaRPr lang="en-IN"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44132617"/>
      </p:ext>
    </p:extLst>
  </p:cSld>
  <p:clrMapOvr>
    <a:masterClrMapping/>
  </p:clrMapOvr>
  <mc:AlternateContent xmlns:mc="http://schemas.openxmlformats.org/markup-compatibility/2006">
    <mc:Choice xmlns:p14="http://schemas.microsoft.com/office/powerpoint/2010/main" Requires="p14">
      <p:transition spd="slow" p14:dur="2000" advTm="33212"/>
    </mc:Choice>
    <mc:Fallback>
      <p:transition spd="slow" advTm="33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1143000"/>
          </a:xfrm>
        </p:spPr>
        <p:txBody>
          <a:bodyPr>
            <a:normAutofit/>
          </a:bodyPr>
          <a:lstStyle/>
          <a:p>
            <a:r>
              <a:rPr lang="en-IN" dirty="0" err="1" smtClean="0">
                <a:solidFill>
                  <a:srgbClr val="0070C0"/>
                </a:solidFill>
                <a:latin typeface="Maiandra GD" panose="020E0502030308020204" pitchFamily="34" charset="0"/>
              </a:rPr>
              <a:t>MultiLineString</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720436" y="990600"/>
            <a:ext cx="7467600" cy="2362200"/>
          </a:xfrm>
        </p:spPr>
        <p:txBody>
          <a:bodyPr>
            <a:normAutofit fontScale="85000" lnSpcReduction="10000"/>
          </a:bodyPr>
          <a:lstStyle/>
          <a:p>
            <a:r>
              <a:rPr lang="en-IN" dirty="0"/>
              <a:t>A </a:t>
            </a:r>
            <a:r>
              <a:rPr lang="en-IN" b="1" dirty="0" err="1"/>
              <a:t>MultiLineString</a:t>
            </a:r>
            <a:r>
              <a:rPr lang="en-IN" dirty="0"/>
              <a:t> is a collection of zero or more </a:t>
            </a:r>
            <a:r>
              <a:rPr lang="en-IN" b="1" dirty="0"/>
              <a:t>geometry</a:t>
            </a:r>
            <a:r>
              <a:rPr lang="en-IN" dirty="0"/>
              <a:t> or </a:t>
            </a:r>
            <a:r>
              <a:rPr lang="en-IN" b="1" dirty="0" err="1"/>
              <a:t>geographyLineString</a:t>
            </a:r>
            <a:r>
              <a:rPr lang="en-IN" dirty="0"/>
              <a:t> </a:t>
            </a:r>
            <a:r>
              <a:rPr lang="en-IN" dirty="0" smtClean="0"/>
              <a:t>instances</a:t>
            </a:r>
            <a:endParaRPr lang="en-IN" dirty="0"/>
          </a:p>
          <a:p>
            <a:r>
              <a:rPr lang="en-IN" dirty="0" smtClean="0"/>
              <a:t>The </a:t>
            </a:r>
            <a:r>
              <a:rPr lang="en-IN" dirty="0"/>
              <a:t>following example creates a simple geometry``</a:t>
            </a:r>
            <a:r>
              <a:rPr lang="en-IN" dirty="0" err="1"/>
              <a:t>MultiLineString</a:t>
            </a:r>
            <a:r>
              <a:rPr lang="en-IN" dirty="0"/>
              <a:t> instance containing two </a:t>
            </a:r>
            <a:r>
              <a:rPr lang="en-IN" dirty="0" err="1"/>
              <a:t>LineString</a:t>
            </a:r>
            <a:r>
              <a:rPr lang="en-IN" dirty="0"/>
              <a:t> elements</a:t>
            </a:r>
            <a:endParaRPr lang="en-IN" dirty="0" smtClean="0"/>
          </a:p>
          <a:p>
            <a:pPr marL="0" indent="0">
              <a:buNone/>
            </a:pPr>
            <a:endParaRPr lang="en-IN" dirty="0"/>
          </a:p>
        </p:txBody>
      </p:sp>
      <p:sp>
        <p:nvSpPr>
          <p:cNvPr id="5" name="TextBox 4"/>
          <p:cNvSpPr txBox="1"/>
          <p:nvPr/>
        </p:nvSpPr>
        <p:spPr>
          <a:xfrm>
            <a:off x="1219200" y="3733800"/>
            <a:ext cx="6553782" cy="646331"/>
          </a:xfrm>
          <a:prstGeom prst="rect">
            <a:avLst/>
          </a:prstGeom>
          <a:noFill/>
          <a:ln>
            <a:solidFill>
              <a:schemeClr val="tx1">
                <a:lumMod val="95000"/>
                <a:lumOff val="5000"/>
              </a:schemeClr>
            </a:solidFill>
          </a:ln>
        </p:spPr>
        <p:txBody>
          <a:bodyPr wrap="none" rtlCol="0">
            <a:spAutoFit/>
          </a:bodyPr>
          <a:lstStyle/>
          <a:p>
            <a:r>
              <a:rPr lang="en-IN" dirty="0"/>
              <a:t>DECLARE @g geometry;  </a:t>
            </a:r>
          </a:p>
          <a:p>
            <a:r>
              <a:rPr lang="en-IN" dirty="0"/>
              <a:t>SET @g = geometry::Parse('MULTILINESTRING((0 2, 1 1), (1 0, 1 1))');</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73909043"/>
      </p:ext>
    </p:extLst>
  </p:cSld>
  <p:clrMapOvr>
    <a:masterClrMapping/>
  </p:clrMapOvr>
  <mc:AlternateContent xmlns:mc="http://schemas.openxmlformats.org/markup-compatibility/2006">
    <mc:Choice xmlns:p14="http://schemas.microsoft.com/office/powerpoint/2010/main" Requires="p14">
      <p:transition spd="slow" p14:dur="2000" advTm="16646"/>
    </mc:Choice>
    <mc:Fallback>
      <p:transition spd="slow" advTm="16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0070C0"/>
                </a:solidFill>
                <a:latin typeface="Maiandra GD" panose="020E0502030308020204" pitchFamily="34" charset="0"/>
              </a:rPr>
              <a:t>Spatial Reference Identifiers (SRIDs</a:t>
            </a:r>
            <a:r>
              <a:rPr lang="en-IN" dirty="0" smtClean="0">
                <a:solidFill>
                  <a:srgbClr val="0070C0"/>
                </a:solidFill>
                <a:latin typeface="Maiandra GD" panose="020E0502030308020204" pitchFamily="34" charset="0"/>
              </a:rPr>
              <a:t>)</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p:txBody>
          <a:bodyPr>
            <a:normAutofit fontScale="85000" lnSpcReduction="10000"/>
          </a:bodyPr>
          <a:lstStyle/>
          <a:p>
            <a:r>
              <a:rPr lang="en-IN" dirty="0"/>
              <a:t>Each spatial instance has a spatial reference identifier (SRID). The SRID corresponds to a spatial reference system based on the specific ellipsoid used for either flat-earth mapping or round-earth mapping</a:t>
            </a:r>
            <a:r>
              <a:rPr lang="en-IN" dirty="0" smtClean="0"/>
              <a:t>.</a:t>
            </a:r>
          </a:p>
          <a:p>
            <a:r>
              <a:rPr lang="en-IN" dirty="0"/>
              <a:t>A spatial column can contain objects with different SRIDs. However, only spatial instances with the same SRID can be used when performing operations with SQL Server spatial data methods on your data. </a:t>
            </a:r>
            <a:endParaRPr lang="en-IN" dirty="0" smtClean="0"/>
          </a:p>
          <a:p>
            <a:r>
              <a:rPr lang="en-IN" dirty="0"/>
              <a:t>The most common units of measurement of a SRID are meters or square meters.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
        <p:nvSpPr>
          <p:cNvPr id="5" name="TextBox 4"/>
          <p:cNvSpPr txBox="1"/>
          <p:nvPr/>
        </p:nvSpPr>
        <p:spPr>
          <a:xfrm>
            <a:off x="200891" y="6082145"/>
            <a:ext cx="7162800" cy="923330"/>
          </a:xfrm>
          <a:prstGeom prst="rect">
            <a:avLst/>
          </a:prstGeom>
          <a:noFill/>
        </p:spPr>
        <p:txBody>
          <a:bodyPr wrap="square" rtlCol="0">
            <a:spAutoFit/>
          </a:bodyPr>
          <a:lstStyle/>
          <a:p>
            <a:r>
              <a:rPr lang="en-IN" dirty="0">
                <a:solidFill>
                  <a:srgbClr val="FF0000"/>
                </a:solidFill>
                <a:latin typeface="Maiandra GD" panose="020E0502030308020204" pitchFamily="34" charset="0"/>
              </a:rPr>
              <a:t>References</a:t>
            </a:r>
            <a:r>
              <a:rPr lang="en-IN" dirty="0">
                <a:latin typeface="Maiandra GD" panose="020E0502030308020204" pitchFamily="34" charset="0"/>
              </a:rPr>
              <a:t>: </a:t>
            </a:r>
            <a:r>
              <a:rPr lang="en-IN" dirty="0">
                <a:latin typeface="Maiandra GD" panose="020E0502030308020204" pitchFamily="34" charset="0"/>
                <a:hlinkClick r:id="rId5"/>
              </a:rPr>
              <a:t>https://docs.microsoft.com/en-us/sql/relational-databases/spatial/spatial-data-types-overview?view=sql-server-ver15</a:t>
            </a:r>
            <a:endParaRPr lang="en-IN" dirty="0">
              <a:latin typeface="Maiandra GD" panose="020E0502030308020204" pitchFamily="34" charset="0"/>
            </a:endParaRPr>
          </a:p>
          <a:p>
            <a:endParaRPr lang="en-IN" dirty="0"/>
          </a:p>
        </p:txBody>
      </p:sp>
    </p:spTree>
    <p:extLst>
      <p:ext uri="{BB962C8B-B14F-4D97-AF65-F5344CB8AC3E}">
        <p14:creationId xmlns:p14="http://schemas.microsoft.com/office/powerpoint/2010/main" val="1524935345"/>
      </p:ext>
    </p:extLst>
  </p:cSld>
  <p:clrMapOvr>
    <a:masterClrMapping/>
  </p:clrMapOvr>
  <mc:AlternateContent xmlns:mc="http://schemas.openxmlformats.org/markup-compatibility/2006">
    <mc:Choice xmlns:p14="http://schemas.microsoft.com/office/powerpoint/2010/main" Requires="p14">
      <p:transition spd="slow" p14:dur="2000" advTm="37961"/>
    </mc:Choice>
    <mc:Fallback>
      <p:transition spd="slow" advTm="37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3428999"/>
          </a:xfrm>
        </p:spPr>
        <p:txBody>
          <a:bodyPr>
            <a:normAutofit fontScale="85000" lnSpcReduction="20000"/>
          </a:bodyPr>
          <a:lstStyle/>
          <a:p>
            <a:r>
              <a:rPr lang="en-IN" dirty="0"/>
              <a:t>If two spatial instances do not have the same SRID, the results from a </a:t>
            </a:r>
            <a:r>
              <a:rPr lang="en-IN" b="1" dirty="0"/>
              <a:t>geometry</a:t>
            </a:r>
            <a:r>
              <a:rPr lang="en-IN" dirty="0"/>
              <a:t> or </a:t>
            </a:r>
            <a:r>
              <a:rPr lang="en-IN" b="1" dirty="0"/>
              <a:t>geography</a:t>
            </a:r>
            <a:r>
              <a:rPr lang="en-IN" dirty="0"/>
              <a:t> Data Type method used on the instances will return NULL. </a:t>
            </a:r>
            <a:endParaRPr lang="en-IN" dirty="0" smtClean="0"/>
          </a:p>
          <a:p>
            <a:r>
              <a:rPr lang="en-IN" dirty="0" smtClean="0"/>
              <a:t>For </a:t>
            </a:r>
            <a:r>
              <a:rPr lang="en-IN" dirty="0"/>
              <a:t>example, for the following predicate term to return a non-NULL result, the two </a:t>
            </a:r>
            <a:r>
              <a:rPr lang="en-IN" b="1" dirty="0"/>
              <a:t>geometry</a:t>
            </a:r>
            <a:r>
              <a:rPr lang="en-IN" dirty="0"/>
              <a:t> instances, geometry1 and geometry2, must have the same SRID</a:t>
            </a:r>
            <a:r>
              <a:rPr lang="en-IN" dirty="0" smtClean="0"/>
              <a:t>:</a:t>
            </a:r>
            <a:endParaRPr lang="en-IN" dirty="0"/>
          </a:p>
          <a:p>
            <a:pPr marL="0" indent="0">
              <a:buNone/>
            </a:pPr>
            <a:r>
              <a:rPr lang="en-IN" dirty="0"/>
              <a:t/>
            </a:r>
            <a:br>
              <a:rPr lang="en-IN" dirty="0"/>
            </a:br>
            <a:endParaRPr lang="en-IN" dirty="0"/>
          </a:p>
        </p:txBody>
      </p:sp>
      <p:sp>
        <p:nvSpPr>
          <p:cNvPr id="4" name="TextBox 3"/>
          <p:cNvSpPr txBox="1"/>
          <p:nvPr/>
        </p:nvSpPr>
        <p:spPr>
          <a:xfrm>
            <a:off x="2667000" y="5257800"/>
            <a:ext cx="3897029" cy="369332"/>
          </a:xfrm>
          <a:prstGeom prst="rect">
            <a:avLst/>
          </a:prstGeom>
          <a:noFill/>
          <a:ln>
            <a:solidFill>
              <a:schemeClr val="tx1">
                <a:lumMod val="95000"/>
                <a:lumOff val="5000"/>
              </a:schemeClr>
            </a:solidFill>
          </a:ln>
        </p:spPr>
        <p:txBody>
          <a:bodyPr wrap="none" rtlCol="0">
            <a:spAutoFit/>
          </a:bodyPr>
          <a:lstStyle/>
          <a:p>
            <a:r>
              <a:rPr lang="en-IN" dirty="0"/>
              <a:t>geometry1.STIntersects(geometry2) = 1</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32413544"/>
      </p:ext>
    </p:extLst>
  </p:cSld>
  <p:clrMapOvr>
    <a:masterClrMapping/>
  </p:clrMapOvr>
  <mc:AlternateContent xmlns:mc="http://schemas.openxmlformats.org/markup-compatibility/2006">
    <mc:Choice xmlns:p14="http://schemas.microsoft.com/office/powerpoint/2010/main" Requires="p14">
      <p:transition spd="slow" p14:dur="2000" advTm="25820"/>
    </mc:Choice>
    <mc:Fallback>
      <p:transition spd="slow" advTm="25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1143000"/>
          </a:xfrm>
        </p:spPr>
        <p:txBody>
          <a:bodyPr>
            <a:noAutofit/>
          </a:bodyPr>
          <a:lstStyle/>
          <a:p>
            <a:r>
              <a:rPr lang="en-IN" sz="8800" dirty="0" smtClean="0">
                <a:latin typeface="Maiandra GD" panose="020E0502030308020204" pitchFamily="34" charset="0"/>
              </a:rPr>
              <a:t>THANKYOU</a:t>
            </a:r>
            <a:endParaRPr lang="en-IN" sz="8800" dirty="0">
              <a:latin typeface="Maiandra GD" panose="020E050203030802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92096452"/>
      </p:ext>
    </p:extLst>
  </p:cSld>
  <p:clrMapOvr>
    <a:masterClrMapping/>
  </p:clrMapOvr>
  <mc:AlternateContent xmlns:mc="http://schemas.openxmlformats.org/markup-compatibility/2006">
    <mc:Choice xmlns:p14="http://schemas.microsoft.com/office/powerpoint/2010/main" Requires="p14">
      <p:transition spd="slow" p14:dur="2000" advTm="10930"/>
    </mc:Choice>
    <mc:Fallback>
      <p:transition spd="slow" advTm="10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90600"/>
            <a:ext cx="6777317" cy="4842029"/>
          </a:xfrm>
        </p:spPr>
        <p:txBody>
          <a:bodyPr/>
          <a:lstStyle/>
          <a:p>
            <a:r>
              <a:rPr lang="en-IN" dirty="0">
                <a:latin typeface="Maiandra GD" panose="020E0502030308020204" pitchFamily="34" charset="0"/>
              </a:rPr>
              <a:t>The South Pole works the same way as the North Pole. It is 90 degrees to the south of the Equator, or </a:t>
            </a:r>
            <a:r>
              <a:rPr lang="en-IN" i="1" dirty="0">
                <a:latin typeface="Maiandra GD" panose="020E0502030308020204" pitchFamily="34" charset="0"/>
              </a:rPr>
              <a:t>90 degrees south latitude</a:t>
            </a:r>
            <a:r>
              <a:rPr lang="en-IN" dirty="0">
                <a:latin typeface="Maiandra GD" panose="020E0502030308020204" pitchFamily="34" charset="0"/>
              </a:rPr>
              <a:t>.</a:t>
            </a:r>
          </a:p>
          <a:p>
            <a:r>
              <a:rPr lang="en-IN" dirty="0">
                <a:latin typeface="Maiandra GD" panose="020E0502030308020204" pitchFamily="34" charset="0"/>
              </a:rPr>
              <a:t>When the directional designators are omitted, northern latitudes are given positive values and southern latitudes are given negative values.</a:t>
            </a:r>
          </a:p>
          <a:p>
            <a:endParaRPr lang="en-IN" dirty="0">
              <a:latin typeface="Maiandra GD" panose="020E0502030308020204" pitchFamily="34" charset="0"/>
            </a:endParaRPr>
          </a:p>
        </p:txBody>
      </p:sp>
      <p:sp>
        <p:nvSpPr>
          <p:cNvPr id="2" name="TextBox 1"/>
          <p:cNvSpPr txBox="1"/>
          <p:nvPr/>
        </p:nvSpPr>
        <p:spPr>
          <a:xfrm>
            <a:off x="270164" y="5983069"/>
            <a:ext cx="8569036" cy="923330"/>
          </a:xfrm>
          <a:prstGeom prst="rect">
            <a:avLst/>
          </a:prstGeom>
          <a:noFill/>
        </p:spPr>
        <p:txBody>
          <a:bodyPr wrap="square" rtlCol="0">
            <a:spAutoFit/>
          </a:bodyPr>
          <a:lstStyle/>
          <a:p>
            <a:r>
              <a:rPr lang="en-IN" dirty="0">
                <a:solidFill>
                  <a:srgbClr val="FF0000"/>
                </a:solidFill>
              </a:rPr>
              <a:t>References</a:t>
            </a:r>
            <a:r>
              <a:rPr lang="en-IN" dirty="0"/>
              <a:t>:</a:t>
            </a:r>
            <a:r>
              <a:rPr lang="en-IN" dirty="0">
                <a:hlinkClick r:id="rId4"/>
              </a:rPr>
              <a:t> https://www.red-gate.com/simple-talk/sql/t-sql-programming/introduction-to-sql-server-spatial-data/</a:t>
            </a:r>
            <a:endParaRPr lang="en-IN" dirty="0"/>
          </a:p>
          <a:p>
            <a:endParaRPr lang="en-IN"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24874425"/>
      </p:ext>
    </p:extLst>
  </p:cSld>
  <p:clrMapOvr>
    <a:masterClrMapping/>
  </p:clrMapOvr>
  <mc:AlternateContent xmlns:mc="http://schemas.openxmlformats.org/markup-compatibility/2006">
    <mc:Choice xmlns:p14="http://schemas.microsoft.com/office/powerpoint/2010/main" Requires="p14">
      <p:transition spd="slow" p14:dur="2000" advTm="16978"/>
    </mc:Choice>
    <mc:Fallback>
      <p:transition spd="slow" advTm="16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rgbClr val="0070C0"/>
                </a:solidFill>
                <a:latin typeface="Maiandra GD" panose="020E0502030308020204" pitchFamily="34" charset="0"/>
              </a:rPr>
              <a:t>What is longitude coordinate</a:t>
            </a:r>
            <a:r>
              <a:rPr lang="en-IN" dirty="0" smtClean="0">
                <a:solidFill>
                  <a:srgbClr val="0070C0"/>
                </a:solidFill>
                <a:latin typeface="Maiandra GD" panose="020E0502030308020204" pitchFamily="34" charset="0"/>
              </a:rPr>
              <a:t>?</a:t>
            </a:r>
            <a:endParaRPr lang="en-IN" dirty="0">
              <a:solidFill>
                <a:srgbClr val="0070C0"/>
              </a:solidFill>
              <a:latin typeface="Maiandra GD" panose="020E0502030308020204" pitchFamily="34" charset="0"/>
            </a:endParaRPr>
          </a:p>
        </p:txBody>
      </p:sp>
      <p:sp>
        <p:nvSpPr>
          <p:cNvPr id="3" name="Content Placeholder 2"/>
          <p:cNvSpPr>
            <a:spLocks noGrp="1"/>
          </p:cNvSpPr>
          <p:nvPr>
            <p:ph idx="1"/>
          </p:nvPr>
        </p:nvSpPr>
        <p:spPr>
          <a:xfrm>
            <a:off x="304800" y="1619026"/>
            <a:ext cx="6095999" cy="4305748"/>
          </a:xfrm>
        </p:spPr>
        <p:txBody>
          <a:bodyPr>
            <a:normAutofit fontScale="77500" lnSpcReduction="20000"/>
          </a:bodyPr>
          <a:lstStyle/>
          <a:p>
            <a:r>
              <a:rPr lang="en-IN" dirty="0">
                <a:latin typeface="Maiandra GD" panose="020E0502030308020204" pitchFamily="34" charset="0"/>
              </a:rPr>
              <a:t>Longitude is a geographic coordinate that specifies the east-west position on the surface of Earth. </a:t>
            </a:r>
            <a:endParaRPr lang="en-IN" dirty="0" smtClean="0">
              <a:latin typeface="Maiandra GD" panose="020E0502030308020204" pitchFamily="34" charset="0"/>
            </a:endParaRPr>
          </a:p>
          <a:p>
            <a:r>
              <a:rPr lang="en-IN" dirty="0" smtClean="0">
                <a:latin typeface="Maiandra GD" panose="020E0502030308020204" pitchFamily="34" charset="0"/>
              </a:rPr>
              <a:t>The</a:t>
            </a:r>
            <a:r>
              <a:rPr lang="en-IN" dirty="0">
                <a:latin typeface="Maiandra GD" panose="020E0502030308020204" pitchFamily="34" charset="0"/>
              </a:rPr>
              <a:t> </a:t>
            </a:r>
            <a:r>
              <a:rPr lang="en-IN" i="1" dirty="0">
                <a:latin typeface="Maiandra GD" panose="020E0502030308020204" pitchFamily="34" charset="0"/>
              </a:rPr>
              <a:t>lines of longitude</a:t>
            </a:r>
            <a:r>
              <a:rPr lang="en-IN" dirty="0">
                <a:latin typeface="Maiandra GD" panose="020E0502030308020204" pitchFamily="34" charset="0"/>
              </a:rPr>
              <a:t>, also called </a:t>
            </a:r>
            <a:r>
              <a:rPr lang="en-IN" i="1" dirty="0">
                <a:latin typeface="Maiandra GD" panose="020E0502030308020204" pitchFamily="34" charset="0"/>
              </a:rPr>
              <a:t>meridians</a:t>
            </a:r>
            <a:r>
              <a:rPr lang="en-IN" dirty="0">
                <a:latin typeface="Maiandra GD" panose="020E0502030308020204" pitchFamily="34" charset="0"/>
              </a:rPr>
              <a:t>, run perpendicular (at right angles, or 90 degrees) to the lines of latitude and all pass through both poles. </a:t>
            </a:r>
            <a:endParaRPr lang="en-IN" dirty="0" smtClean="0">
              <a:latin typeface="Maiandra GD" panose="020E0502030308020204" pitchFamily="34" charset="0"/>
            </a:endParaRPr>
          </a:p>
          <a:p>
            <a:r>
              <a:rPr lang="en-IN" dirty="0" smtClean="0">
                <a:latin typeface="Maiandra GD" panose="020E0502030308020204" pitchFamily="34" charset="0"/>
              </a:rPr>
              <a:t>Each </a:t>
            </a:r>
            <a:r>
              <a:rPr lang="en-IN" dirty="0">
                <a:latin typeface="Maiandra GD" panose="020E0502030308020204" pitchFamily="34" charset="0"/>
              </a:rPr>
              <a:t>line of longitude is part of a great circle that wraps around the circumference of the earth. The degrees assigned to longitudes are different from what are used for latitudes.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2590800"/>
            <a:ext cx="2127783" cy="2362200"/>
          </a:xfrm>
          <a:prstGeom prst="rect">
            <a:avLst/>
          </a:prstGeom>
        </p:spPr>
      </p:pic>
      <p:sp>
        <p:nvSpPr>
          <p:cNvPr id="5" name="TextBox 4"/>
          <p:cNvSpPr txBox="1"/>
          <p:nvPr/>
        </p:nvSpPr>
        <p:spPr>
          <a:xfrm>
            <a:off x="249382" y="5941597"/>
            <a:ext cx="8534400" cy="923330"/>
          </a:xfrm>
          <a:prstGeom prst="rect">
            <a:avLst/>
          </a:prstGeom>
          <a:noFill/>
        </p:spPr>
        <p:txBody>
          <a:bodyPr wrap="square" rtlCol="0">
            <a:spAutoFit/>
          </a:bodyPr>
          <a:lstStyle/>
          <a:p>
            <a:r>
              <a:rPr lang="en-IN" dirty="0">
                <a:solidFill>
                  <a:srgbClr val="FF0000"/>
                </a:solidFill>
                <a:latin typeface="Maiandra GD" panose="020E0502030308020204" pitchFamily="34" charset="0"/>
              </a:rPr>
              <a:t>References</a:t>
            </a:r>
            <a:r>
              <a:rPr lang="en-IN" dirty="0">
                <a:latin typeface="Maiandra GD" panose="020E0502030308020204" pitchFamily="34" charset="0"/>
              </a:rPr>
              <a:t>:</a:t>
            </a:r>
            <a:r>
              <a:rPr lang="en-IN" dirty="0">
                <a:latin typeface="Maiandra GD" panose="020E0502030308020204" pitchFamily="34" charset="0"/>
                <a:hlinkClick r:id="rId5"/>
              </a:rPr>
              <a:t> https://www.red-gate.com/simple-talk/sql/t-sql-programming/introduction-to-sql-server-spatial-data/</a:t>
            </a:r>
            <a:endParaRPr lang="en-IN" dirty="0">
              <a:latin typeface="Maiandra GD" panose="020E0502030308020204" pitchFamily="34" charset="0"/>
            </a:endParaRPr>
          </a:p>
          <a:p>
            <a:endParaRPr lang="en-IN" dirty="0">
              <a:latin typeface="Maiandra GD" panose="020E0502030308020204" pitchFamily="34"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2924445"/>
      </p:ext>
    </p:extLst>
  </p:cSld>
  <p:clrMapOvr>
    <a:masterClrMapping/>
  </p:clrMapOvr>
  <mc:AlternateContent xmlns:mc="http://schemas.openxmlformats.org/markup-compatibility/2006">
    <mc:Choice xmlns:p14="http://schemas.microsoft.com/office/powerpoint/2010/main" Requires="p14">
      <p:transition spd="slow" p14:dur="2000" advTm="28877"/>
    </mc:Choice>
    <mc:Fallback>
      <p:transition spd="slow" advTm="28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82" y="609600"/>
            <a:ext cx="5844919" cy="5715000"/>
          </a:xfrm>
        </p:spPr>
        <p:txBody>
          <a:bodyPr>
            <a:noAutofit/>
          </a:bodyPr>
          <a:lstStyle/>
          <a:p>
            <a:r>
              <a:rPr lang="en-IN" sz="2000" dirty="0">
                <a:latin typeface="Maiandra GD" panose="020E0502030308020204" pitchFamily="34" charset="0"/>
              </a:rPr>
              <a:t>The meridian that runs through Greenwich, England is considered to be 0 degrees of longitude. For this reason, it’s referred to as the </a:t>
            </a:r>
            <a:r>
              <a:rPr lang="en-IN" sz="2000" i="1" dirty="0">
                <a:latin typeface="Maiandra GD" panose="020E0502030308020204" pitchFamily="34" charset="0"/>
              </a:rPr>
              <a:t>prime meridian</a:t>
            </a:r>
            <a:r>
              <a:rPr lang="en-IN" sz="2000" dirty="0">
                <a:latin typeface="Maiandra GD" panose="020E0502030308020204" pitchFamily="34" charset="0"/>
              </a:rPr>
              <a:t>. Longitude values indicate the angular distance between the prime meridian and points east or west of it on the surface of earth. This figure shows the prime meridian, as seen from the North Pole.</a:t>
            </a:r>
          </a:p>
          <a:p>
            <a:r>
              <a:rPr lang="en-IN" sz="2000" dirty="0">
                <a:latin typeface="Maiandra GD" panose="020E0502030308020204" pitchFamily="34" charset="0"/>
              </a:rPr>
              <a:t>The Earth is divided equally into 360 degrees of longitude, with 180 degrees of longitude to the east of the prime meridian (+180) and 180 degrees of longitude to the west of the prime meridian (-180). Rather than being preceded with positive or negative signs, the lines of longitude are often designated in terms of their direction, as in </a:t>
            </a:r>
            <a:r>
              <a:rPr lang="en-IN" sz="2000" i="1" dirty="0">
                <a:latin typeface="Maiandra GD" panose="020E0502030308020204" pitchFamily="34" charset="0"/>
              </a:rPr>
              <a:t>Longitude 45 degrees E</a:t>
            </a:r>
            <a:r>
              <a:rPr lang="en-IN" sz="2000" dirty="0">
                <a:latin typeface="Maiandra GD" panose="020E0502030308020204" pitchFamily="34" charset="0"/>
              </a:rPr>
              <a:t> or </a:t>
            </a:r>
            <a:r>
              <a:rPr lang="en-IN" sz="2000" i="1" dirty="0">
                <a:latin typeface="Maiandra GD" panose="020E0502030308020204" pitchFamily="34" charset="0"/>
              </a:rPr>
              <a:t>Longitude 45 degrees W,</a:t>
            </a:r>
            <a:r>
              <a:rPr lang="en-IN" sz="2000" dirty="0">
                <a:latin typeface="Maiandra GD" panose="020E0502030308020204" pitchFamily="34" charset="0"/>
              </a:rPr>
              <a:t> for east and west, respectively</a:t>
            </a:r>
            <a:r>
              <a:rPr lang="en-IN" sz="2000" dirty="0" smtClean="0">
                <a:latin typeface="Maiandra GD" panose="020E0502030308020204" pitchFamily="34" charset="0"/>
              </a:rPr>
              <a:t>.</a:t>
            </a:r>
            <a:endParaRPr lang="en-IN" sz="2000" dirty="0">
              <a:latin typeface="Maiandra GD" panose="020E0502030308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919" y="1828800"/>
            <a:ext cx="3299081" cy="27432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52726493"/>
      </p:ext>
    </p:extLst>
  </p:cSld>
  <p:clrMapOvr>
    <a:masterClrMapping/>
  </p:clrMapOvr>
  <mc:AlternateContent xmlns:mc="http://schemas.openxmlformats.org/markup-compatibility/2006">
    <mc:Choice xmlns:p14="http://schemas.microsoft.com/office/powerpoint/2010/main" Requires="p14">
      <p:transition spd="slow" p14:dur="2000" advTm="32196"/>
    </mc:Choice>
    <mc:Fallback>
      <p:transition spd="slow" advTm="32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70C0"/>
                </a:solidFill>
                <a:latin typeface="Maiandra GD" panose="020E0502030308020204" pitchFamily="34" charset="0"/>
              </a:rPr>
              <a:t>Spatial Data Types</a:t>
            </a:r>
          </a:p>
        </p:txBody>
      </p:sp>
      <p:sp>
        <p:nvSpPr>
          <p:cNvPr id="3" name="Content Placeholder 2"/>
          <p:cNvSpPr>
            <a:spLocks noGrp="1"/>
          </p:cNvSpPr>
          <p:nvPr>
            <p:ph idx="1"/>
          </p:nvPr>
        </p:nvSpPr>
        <p:spPr/>
        <p:txBody>
          <a:bodyPr>
            <a:normAutofit/>
          </a:bodyPr>
          <a:lstStyle/>
          <a:p>
            <a:pPr marL="68580" indent="0">
              <a:buNone/>
            </a:pPr>
            <a:r>
              <a:rPr lang="en-IN" dirty="0" smtClean="0">
                <a:latin typeface="Maiandra GD" panose="020E0502030308020204" pitchFamily="34" charset="0"/>
              </a:rPr>
              <a:t>Spatial </a:t>
            </a:r>
            <a:r>
              <a:rPr lang="en-IN" dirty="0">
                <a:latin typeface="Maiandra GD" panose="020E0502030308020204" pitchFamily="34" charset="0"/>
              </a:rPr>
              <a:t>data describes the physical location and shape of geometric objects. These objects can be point locations or complex objects such as countries, roads, or lakes. SQL Server’s spatial data types, which are based on latitude and longitude coordinates, let you store these objects and make them available to calling applications.</a:t>
            </a:r>
          </a:p>
          <a:p>
            <a:pPr marL="68580" indent="0">
              <a:buNone/>
            </a:pPr>
            <a:endParaRPr lang="en-IN" dirty="0">
              <a:latin typeface="Maiandra GD" panose="020E0502030308020204" pitchFamily="34" charset="0"/>
            </a:endParaRPr>
          </a:p>
        </p:txBody>
      </p:sp>
      <p:sp>
        <p:nvSpPr>
          <p:cNvPr id="4" name="TextBox 3"/>
          <p:cNvSpPr txBox="1"/>
          <p:nvPr/>
        </p:nvSpPr>
        <p:spPr>
          <a:xfrm>
            <a:off x="533400" y="6172200"/>
            <a:ext cx="8305800" cy="923330"/>
          </a:xfrm>
          <a:prstGeom prst="rect">
            <a:avLst/>
          </a:prstGeom>
          <a:noFill/>
        </p:spPr>
        <p:txBody>
          <a:bodyPr wrap="square" rtlCol="0">
            <a:spAutoFit/>
          </a:bodyPr>
          <a:lstStyle/>
          <a:p>
            <a:r>
              <a:rPr lang="en-IN" dirty="0">
                <a:solidFill>
                  <a:srgbClr val="FF0000"/>
                </a:solidFill>
                <a:latin typeface="Maiandra GD" panose="020E0502030308020204" pitchFamily="34" charset="0"/>
              </a:rPr>
              <a:t>References</a:t>
            </a:r>
            <a:r>
              <a:rPr lang="en-IN" dirty="0">
                <a:latin typeface="Maiandra GD" panose="020E0502030308020204" pitchFamily="34" charset="0"/>
              </a:rPr>
              <a:t>:</a:t>
            </a:r>
            <a:r>
              <a:rPr lang="en-IN" dirty="0">
                <a:latin typeface="Maiandra GD" panose="020E0502030308020204" pitchFamily="34" charset="0"/>
                <a:hlinkClick r:id="rId4"/>
              </a:rPr>
              <a:t> https://www.red-gate.com/simple-talk/sql/t-sql-programming/introduction-to-sql-server-spatial-data/</a:t>
            </a:r>
            <a:endParaRPr lang="en-IN" dirty="0">
              <a:latin typeface="Maiandra GD" panose="020E0502030308020204" pitchFamily="34" charset="0"/>
            </a:endParaRPr>
          </a:p>
          <a:p>
            <a:endParaRPr lang="en-IN" dirty="0">
              <a:latin typeface="Maiandra GD" panose="020E0502030308020204" pitchFamily="34"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90339104"/>
      </p:ext>
    </p:extLst>
  </p:cSld>
  <p:clrMapOvr>
    <a:masterClrMapping/>
  </p:clrMapOvr>
  <mc:AlternateContent xmlns:mc="http://schemas.openxmlformats.org/markup-compatibility/2006">
    <mc:Choice xmlns:p14="http://schemas.microsoft.com/office/powerpoint/2010/main" Requires="p14">
      <p:transition spd="slow" p14:dur="2000" advTm="29160"/>
    </mc:Choice>
    <mc:Fallback>
      <p:transition spd="slow" advTm="29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81000"/>
            <a:ext cx="8229600" cy="6096000"/>
          </a:xfrm>
        </p:spPr>
        <p:txBody>
          <a:bodyPr>
            <a:normAutofit fontScale="85000" lnSpcReduction="20000"/>
          </a:bodyPr>
          <a:lstStyle/>
          <a:p>
            <a:pPr fontAlgn="base"/>
            <a:r>
              <a:rPr lang="en-IN" dirty="0">
                <a:latin typeface="Maiandra GD" panose="020E0502030308020204" pitchFamily="34" charset="0"/>
              </a:rPr>
              <a:t>Spatial data, also known as geospatial data, is a particular type of information about either the physical object or physical location of data that can be constituted by numerical values in geographic collaborate systems.</a:t>
            </a:r>
          </a:p>
          <a:p>
            <a:pPr fontAlgn="base"/>
            <a:r>
              <a:rPr lang="en-IN" dirty="0">
                <a:latin typeface="Maiandra GD" panose="020E0502030308020204" pitchFamily="34" charset="0"/>
              </a:rPr>
              <a:t>Generally, the use of spatial data is for representing the location, size, and shape of an object on planet Earth such as a mountain, lake, flat ground, township or so forth. On the top of that, spatial data may include attributes which can be given more information of the entity that is being represented.</a:t>
            </a:r>
          </a:p>
          <a:p>
            <a:pPr fontAlgn="base"/>
            <a:r>
              <a:rPr lang="en-IN" dirty="0">
                <a:latin typeface="Maiandra GD" panose="020E0502030308020204" pitchFamily="34" charset="0"/>
              </a:rPr>
              <a:t>Geographic Information Systems (GIS) or other specialized software applications should be appropriate to access, manipulate, visualize and dip </a:t>
            </a:r>
            <a:r>
              <a:rPr lang="en-IN" dirty="0" err="1">
                <a:latin typeface="Maiandra GD" panose="020E0502030308020204" pitchFamily="34" charset="0"/>
              </a:rPr>
              <a:t>analyze</a:t>
            </a:r>
            <a:r>
              <a:rPr lang="en-IN" dirty="0">
                <a:latin typeface="Maiandra GD" panose="020E0502030308020204" pitchFamily="34" charset="0"/>
              </a:rPr>
              <a:t> geospatial data.</a:t>
            </a:r>
          </a:p>
          <a:p>
            <a:endParaRPr lang="en-IN" dirty="0">
              <a:latin typeface="Maiandra GD" panose="020E0502030308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75672394"/>
      </p:ext>
    </p:extLst>
  </p:cSld>
  <p:clrMapOvr>
    <a:masterClrMapping/>
  </p:clrMapOvr>
  <mc:AlternateContent xmlns:mc="http://schemas.openxmlformats.org/markup-compatibility/2006">
    <mc:Choice xmlns:p14="http://schemas.microsoft.com/office/powerpoint/2010/main" Requires="p14">
      <p:transition spd="slow" p14:dur="2000" advTm="48551"/>
    </mc:Choice>
    <mc:Fallback>
      <p:transition spd="slow" advTm="48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389</TotalTime>
  <Words>1757</Words>
  <Application>Microsoft Office PowerPoint</Application>
  <PresentationFormat>On-screen Show (4:3)</PresentationFormat>
  <Paragraphs>206</Paragraphs>
  <Slides>43</Slides>
  <Notes>0</Notes>
  <HiddenSlides>0</HiddenSlides>
  <MMClips>43</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TOPIC: SPATIAL SQL</vt:lpstr>
      <vt:lpstr>INTRODUCTION OF SPATIAL SQL</vt:lpstr>
      <vt:lpstr>What is latitude coordinate?</vt:lpstr>
      <vt:lpstr>PowerPoint Presentation</vt:lpstr>
      <vt:lpstr>PowerPoint Presentation</vt:lpstr>
      <vt:lpstr>What is longitude coordinate?</vt:lpstr>
      <vt:lpstr>PowerPoint Presentation</vt:lpstr>
      <vt:lpstr>Spatial Data Types</vt:lpstr>
      <vt:lpstr>PowerPoint Presentation</vt:lpstr>
      <vt:lpstr>SQL Server supports two spatial data types:</vt:lpstr>
      <vt:lpstr>Geometry spatial data type</vt:lpstr>
      <vt:lpstr>2. Geography spatial data types</vt:lpstr>
      <vt:lpstr>Differences Between the geometry and geography Data Types</vt:lpstr>
      <vt:lpstr>How connecting edges are defined</vt:lpstr>
      <vt:lpstr>How circular arc segments are defined</vt:lpstr>
      <vt:lpstr>Measurements in spatial data types</vt:lpstr>
      <vt:lpstr>Orientation of spatial data</vt:lpstr>
      <vt:lpstr>PowerPoint Presentation</vt:lpstr>
      <vt:lpstr>Spatial Data Objects</vt:lpstr>
      <vt:lpstr>PowerPoint Presentation</vt:lpstr>
      <vt:lpstr>PowerPoint Presentation</vt:lpstr>
      <vt:lpstr>The subtypes for geometry and geography types are divided into simple and collection types. Some methods like STNumCurves() work only with simple types.</vt:lpstr>
      <vt:lpstr>Point</vt:lpstr>
      <vt:lpstr>Example</vt:lpstr>
      <vt:lpstr>LineString</vt:lpstr>
      <vt:lpstr>Accepted Instances</vt:lpstr>
      <vt:lpstr>Valid Instances</vt:lpstr>
      <vt:lpstr>Example</vt:lpstr>
      <vt:lpstr>CircularString</vt:lpstr>
      <vt:lpstr>PowerPoint Presentation</vt:lpstr>
      <vt:lpstr>Accepted instances</vt:lpstr>
      <vt:lpstr>Valid instances</vt:lpstr>
      <vt:lpstr>The following example shows valid CircularString instances.</vt:lpstr>
      <vt:lpstr>PowerPoint Presentation</vt:lpstr>
      <vt:lpstr>Instances with collinear points</vt:lpstr>
      <vt:lpstr>Example</vt:lpstr>
      <vt:lpstr>Polygon</vt:lpstr>
      <vt:lpstr>Examples</vt:lpstr>
      <vt:lpstr>MultiPoint</vt:lpstr>
      <vt:lpstr>MultiLineString</vt:lpstr>
      <vt:lpstr>Spatial Reference Identifiers (SRIDs)</vt:lpstr>
      <vt:lpstr>PowerPoint Presentation</vt:lpstr>
      <vt:lpstr>THANKYOU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SQL</dc:title>
  <dc:creator>Nitin</dc:creator>
  <cp:lastModifiedBy>Nitin</cp:lastModifiedBy>
  <cp:revision>96</cp:revision>
  <dcterms:created xsi:type="dcterms:W3CDTF">2006-08-16T00:00:00Z</dcterms:created>
  <dcterms:modified xsi:type="dcterms:W3CDTF">2020-04-30T21:39:26Z</dcterms:modified>
</cp:coreProperties>
</file>